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7"/>
  </p:notesMasterIdLst>
  <p:handoutMasterIdLst>
    <p:handoutMasterId r:id="rId48"/>
  </p:handoutMasterIdLst>
  <p:sldIdLst>
    <p:sldId id="286" r:id="rId3"/>
    <p:sldId id="409" r:id="rId4"/>
    <p:sldId id="410" r:id="rId5"/>
    <p:sldId id="411" r:id="rId6"/>
    <p:sldId id="412" r:id="rId7"/>
    <p:sldId id="413" r:id="rId8"/>
    <p:sldId id="414" r:id="rId9"/>
    <p:sldId id="343" r:id="rId10"/>
    <p:sldId id="381" r:id="rId11"/>
    <p:sldId id="372" r:id="rId12"/>
    <p:sldId id="373" r:id="rId13"/>
    <p:sldId id="376" r:id="rId14"/>
    <p:sldId id="378" r:id="rId15"/>
    <p:sldId id="380" r:id="rId16"/>
    <p:sldId id="383" r:id="rId17"/>
    <p:sldId id="401" r:id="rId18"/>
    <p:sldId id="405" r:id="rId19"/>
    <p:sldId id="406" r:id="rId20"/>
    <p:sldId id="396" r:id="rId21"/>
    <p:sldId id="392" r:id="rId22"/>
    <p:sldId id="391" r:id="rId23"/>
    <p:sldId id="390" r:id="rId24"/>
    <p:sldId id="384" r:id="rId25"/>
    <p:sldId id="402" r:id="rId26"/>
    <p:sldId id="407" r:id="rId27"/>
    <p:sldId id="408" r:id="rId28"/>
    <p:sldId id="385" r:id="rId29"/>
    <p:sldId id="386" r:id="rId30"/>
    <p:sldId id="387" r:id="rId31"/>
    <p:sldId id="388" r:id="rId32"/>
    <p:sldId id="389" r:id="rId33"/>
    <p:sldId id="397" r:id="rId34"/>
    <p:sldId id="403" r:id="rId35"/>
    <p:sldId id="415" r:id="rId36"/>
    <p:sldId id="399" r:id="rId37"/>
    <p:sldId id="400" r:id="rId38"/>
    <p:sldId id="404" r:id="rId39"/>
    <p:sldId id="416" r:id="rId40"/>
    <p:sldId id="370" r:id="rId41"/>
    <p:sldId id="374" r:id="rId42"/>
    <p:sldId id="367" r:id="rId43"/>
    <p:sldId id="369" r:id="rId44"/>
    <p:sldId id="371" r:id="rId45"/>
    <p:sldId id="339" r:id="rId46"/>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CCCC00"/>
    <a:srgbClr val="FFCC00"/>
    <a:srgbClr val="FF9900"/>
    <a:srgbClr val="FF9933"/>
    <a:srgbClr val="669900"/>
    <a:srgbClr val="009900"/>
    <a:srgbClr val="FFFF00"/>
    <a:srgbClr val="3E6FD2"/>
    <a:srgbClr val="2D5E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95" autoAdjust="0"/>
    <p:restoredTop sz="78824" autoAdjust="0"/>
  </p:normalViewPr>
  <p:slideViewPr>
    <p:cSldViewPr>
      <p:cViewPr varScale="1">
        <p:scale>
          <a:sx n="60" d="100"/>
          <a:sy n="60" d="100"/>
        </p:scale>
        <p:origin x="1566"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397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10"/>
      <c:rAngAx val="0"/>
    </c:view3D>
    <c:floor>
      <c:thickness val="0"/>
    </c:floor>
    <c:sideWall>
      <c:thickness val="0"/>
    </c:sideWall>
    <c:backWall>
      <c:thickness val="0"/>
    </c:backWall>
    <c:plotArea>
      <c:layout>
        <c:manualLayout>
          <c:layoutTarget val="inner"/>
          <c:xMode val="edge"/>
          <c:yMode val="edge"/>
          <c:x val="2.9423002843920773E-3"/>
          <c:y val="7.7074769470059058E-4"/>
          <c:w val="0.65436459811838144"/>
          <c:h val="0.94995694922786356"/>
        </c:manualLayout>
      </c:layout>
      <c:pie3DChart>
        <c:varyColors val="1"/>
        <c:ser>
          <c:idx val="0"/>
          <c:order val="0"/>
          <c:explosion val="25"/>
          <c:dLbls>
            <c:dLbl>
              <c:idx val="0"/>
              <c:layout>
                <c:manualLayout>
                  <c:x val="-0.11293125942173601"/>
                  <c:y val="9.743709032329741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D43-46C9-887C-C4F2F4B0A8F2}"/>
                </c:ext>
                <c:ext xmlns:c15="http://schemas.microsoft.com/office/drawing/2012/chart" uri="{CE6537A1-D6FC-4f65-9D91-7224C49458BB}"/>
              </c:extLst>
            </c:dLbl>
            <c:dLbl>
              <c:idx val="1"/>
              <c:layout>
                <c:manualLayout>
                  <c:x val="-0.10018987441762332"/>
                  <c:y val="-0.33295015831574271"/>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D43-46C9-887C-C4F2F4B0A8F2}"/>
                </c:ext>
                <c:ext xmlns:c15="http://schemas.microsoft.com/office/drawing/2012/chart" uri="{CE6537A1-D6FC-4f65-9D91-7224C49458BB}"/>
              </c:extLst>
            </c:dLbl>
            <c:dLbl>
              <c:idx val="2"/>
              <c:layout>
                <c:manualLayout>
                  <c:x val="0.13034076743766493"/>
                  <c:y val="-0.3112990917675813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CD43-46C9-887C-C4F2F4B0A8F2}"/>
                </c:ext>
                <c:ext xmlns:c15="http://schemas.microsoft.com/office/drawing/2012/chart" uri="{CE6537A1-D6FC-4f65-9D91-7224C49458BB}"/>
              </c:extLst>
            </c:dLbl>
            <c:dLbl>
              <c:idx val="3"/>
              <c:layout>
                <c:manualLayout>
                  <c:x val="0.11200462945503507"/>
                  <c:y val="6.511359848905677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D43-46C9-887C-C4F2F4B0A8F2}"/>
                </c:ext>
                <c:ext xmlns:c15="http://schemas.microsoft.com/office/drawing/2012/chart" uri="{CE6537A1-D6FC-4f65-9D91-7224C49458BB}"/>
              </c:extLst>
            </c:dLbl>
            <c:dLbl>
              <c:idx val="4"/>
              <c:layout>
                <c:manualLayout>
                  <c:x val="1.0274597419858608E-2"/>
                  <c:y val="9.810541884235085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CD43-46C9-887C-C4F2F4B0A8F2}"/>
                </c:ext>
                <c:ext xmlns:c15="http://schemas.microsoft.com/office/drawing/2012/chart" uri="{CE6537A1-D6FC-4f65-9D91-7224C49458BB}"/>
              </c:extLst>
            </c:dLbl>
            <c:spPr>
              <a:noFill/>
              <a:ln>
                <a:noFill/>
              </a:ln>
              <a:effectLst/>
            </c:spPr>
            <c:txPr>
              <a:bodyPr/>
              <a:lstStyle/>
              <a:p>
                <a:pPr>
                  <a:defRPr b="1" i="0" baseline="0">
                    <a:solidFill>
                      <a:sysClr val="windowText" lastClr="000000"/>
                    </a:solidFill>
                  </a:defRPr>
                </a:pPr>
                <a:endParaRPr lang="fr-FR"/>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'[Chart 2 in Microsoft PowerPoint]Sheet1'!$C$5:$C$9</c:f>
              <c:strCache>
                <c:ptCount val="5"/>
                <c:pt idx="0">
                  <c:v>1. Promoting health and preventing diseases and foster supportive environments for healthy lifestyle</c:v>
                </c:pt>
                <c:pt idx="1">
                  <c:v>2. Protecting Union citizens from cross-border health threats</c:v>
                </c:pt>
                <c:pt idx="2">
                  <c:v>3. Contributing to innovative, efficient and sustainable health systems</c:v>
                </c:pt>
                <c:pt idx="3">
                  <c:v>4. Facilitating access to better and safer healthcare for Union citizens</c:v>
                </c:pt>
                <c:pt idx="4">
                  <c:v>Horizontal actions</c:v>
                </c:pt>
              </c:strCache>
            </c:strRef>
          </c:cat>
          <c:val>
            <c:numRef>
              <c:f>'[Chart 2 in Microsoft PowerPoint]Sheet1'!$D$5:$D$9</c:f>
              <c:numCache>
                <c:formatCode>0%</c:formatCode>
                <c:ptCount val="5"/>
                <c:pt idx="0">
                  <c:v>0.34</c:v>
                </c:pt>
                <c:pt idx="1">
                  <c:v>0.1</c:v>
                </c:pt>
                <c:pt idx="2">
                  <c:v>0.27</c:v>
                </c:pt>
                <c:pt idx="3">
                  <c:v>0.22</c:v>
                </c:pt>
                <c:pt idx="4">
                  <c:v>7.0000000000000007E-2</c:v>
                </c:pt>
              </c:numCache>
            </c:numRef>
          </c:val>
          <c:extLst xmlns:c16r2="http://schemas.microsoft.com/office/drawing/2015/06/chart">
            <c:ext xmlns:c16="http://schemas.microsoft.com/office/drawing/2014/chart" uri="{C3380CC4-5D6E-409C-BE32-E72D297353CC}">
              <c16:uniqueId val="{00000005-CD43-46C9-887C-C4F2F4B0A8F2}"/>
            </c:ext>
          </c:extLst>
        </c:ser>
        <c:dLbls>
          <c:showLegendKey val="0"/>
          <c:showVal val="0"/>
          <c:showCatName val="0"/>
          <c:showSerName val="0"/>
          <c:showPercent val="0"/>
          <c:showBubbleSize val="0"/>
          <c:showLeaderLines val="1"/>
        </c:dLbls>
      </c:pie3DChart>
    </c:plotArea>
    <c:legend>
      <c:legendPos val="r"/>
      <c:layout>
        <c:manualLayout>
          <c:xMode val="edge"/>
          <c:yMode val="edge"/>
          <c:x val="0.65210414948797735"/>
          <c:y val="7.8746458726808119E-2"/>
          <c:w val="0.33818744910096638"/>
          <c:h val="0.82486980613265193"/>
        </c:manualLayout>
      </c:layout>
      <c:overlay val="0"/>
      <c:spPr>
        <a:ln w="3175"/>
        <a:effectLst/>
      </c:spPr>
      <c:txPr>
        <a:bodyPr/>
        <a:lstStyle/>
        <a:p>
          <a:pPr algn="just">
            <a:defRPr/>
          </a:pPr>
          <a:endParaRPr lang="fr-FR"/>
        </a:p>
      </c:txPr>
    </c:legend>
    <c:plotVisOnly val="1"/>
    <c:dispBlanksAs val="gap"/>
    <c:showDLblsOverMax val="0"/>
  </c:chart>
  <c:spPr>
    <a:scene3d>
      <a:camera prst="orthographicFront"/>
      <a:lightRig rig="threePt" dir="t"/>
    </a:scene3d>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7892"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fld id="{0745CE6B-AAAD-4838-BED7-56A0E75380F9}" type="slidenum">
              <a:rPr lang="en-GB" altLang="en-US"/>
              <a:pPr/>
              <a:t>‹N°›</a:t>
            </a:fld>
            <a:endParaRPr lang="en-GB" altLang="en-US"/>
          </a:p>
        </p:txBody>
      </p:sp>
    </p:spTree>
    <p:extLst>
      <p:ext uri="{BB962C8B-B14F-4D97-AF65-F5344CB8AC3E}">
        <p14:creationId xmlns:p14="http://schemas.microsoft.com/office/powerpoint/2010/main" val="2274223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686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fld id="{7E9BD875-DFBE-45E1-AA27-77B87452EA8A}" type="slidenum">
              <a:rPr lang="en-GB" altLang="en-US"/>
              <a:pPr/>
              <a:t>‹N°›</a:t>
            </a:fld>
            <a:endParaRPr lang="en-GB" altLang="en-US"/>
          </a:p>
        </p:txBody>
      </p:sp>
    </p:spTree>
    <p:extLst>
      <p:ext uri="{BB962C8B-B14F-4D97-AF65-F5344CB8AC3E}">
        <p14:creationId xmlns:p14="http://schemas.microsoft.com/office/powerpoint/2010/main" val="33039044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9BD875-DFBE-45E1-AA27-77B87452EA8A}" type="slidenum">
              <a:rPr lang="en-GB" altLang="en-US" smtClean="0"/>
              <a:pPr/>
              <a:t>1</a:t>
            </a:fld>
            <a:endParaRPr lang="en-GB" altLang="en-US"/>
          </a:p>
        </p:txBody>
      </p:sp>
    </p:spTree>
    <p:extLst>
      <p:ext uri="{BB962C8B-B14F-4D97-AF65-F5344CB8AC3E}">
        <p14:creationId xmlns:p14="http://schemas.microsoft.com/office/powerpoint/2010/main" val="1845215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024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1761" indent="-285293" eaLnBrk="0" hangingPunct="0">
              <a:defRPr sz="7600" b="1">
                <a:solidFill>
                  <a:srgbClr val="FFD624"/>
                </a:solidFill>
                <a:latin typeface="Verdana" pitchFamily="34" charset="0"/>
              </a:defRPr>
            </a:lvl2pPr>
            <a:lvl3pPr marL="1141171" indent="-228234" eaLnBrk="0" hangingPunct="0">
              <a:defRPr sz="7600" b="1">
                <a:solidFill>
                  <a:srgbClr val="FFD624"/>
                </a:solidFill>
                <a:latin typeface="Verdana" pitchFamily="34" charset="0"/>
              </a:defRPr>
            </a:lvl3pPr>
            <a:lvl4pPr marL="1597640" indent="-228234" eaLnBrk="0" hangingPunct="0">
              <a:defRPr sz="7600" b="1">
                <a:solidFill>
                  <a:srgbClr val="FFD624"/>
                </a:solidFill>
                <a:latin typeface="Verdana" pitchFamily="34" charset="0"/>
              </a:defRPr>
            </a:lvl4pPr>
            <a:lvl5pPr marL="2054108" indent="-228234" eaLnBrk="0" hangingPunct="0">
              <a:defRPr sz="7600" b="1">
                <a:solidFill>
                  <a:srgbClr val="FFD624"/>
                </a:solidFill>
                <a:latin typeface="Verdana" pitchFamily="34" charset="0"/>
              </a:defRPr>
            </a:lvl5pPr>
            <a:lvl6pPr marL="2510577" indent="-228234" eaLnBrk="0" fontAlgn="base" hangingPunct="0">
              <a:spcBef>
                <a:spcPct val="0"/>
              </a:spcBef>
              <a:spcAft>
                <a:spcPct val="0"/>
              </a:spcAft>
              <a:defRPr sz="7600" b="1">
                <a:solidFill>
                  <a:srgbClr val="FFD624"/>
                </a:solidFill>
                <a:latin typeface="Verdana" pitchFamily="34" charset="0"/>
              </a:defRPr>
            </a:lvl6pPr>
            <a:lvl7pPr marL="2967045" indent="-228234" eaLnBrk="0" fontAlgn="base" hangingPunct="0">
              <a:spcBef>
                <a:spcPct val="0"/>
              </a:spcBef>
              <a:spcAft>
                <a:spcPct val="0"/>
              </a:spcAft>
              <a:defRPr sz="7600" b="1">
                <a:solidFill>
                  <a:srgbClr val="FFD624"/>
                </a:solidFill>
                <a:latin typeface="Verdana" pitchFamily="34" charset="0"/>
              </a:defRPr>
            </a:lvl7pPr>
            <a:lvl8pPr marL="3423514" indent="-228234" eaLnBrk="0" fontAlgn="base" hangingPunct="0">
              <a:spcBef>
                <a:spcPct val="0"/>
              </a:spcBef>
              <a:spcAft>
                <a:spcPct val="0"/>
              </a:spcAft>
              <a:defRPr sz="7600" b="1">
                <a:solidFill>
                  <a:srgbClr val="FFD624"/>
                </a:solidFill>
                <a:latin typeface="Verdana" pitchFamily="34" charset="0"/>
              </a:defRPr>
            </a:lvl8pPr>
            <a:lvl9pPr marL="3879982" indent="-228234" eaLnBrk="0" fontAlgn="base" hangingPunct="0">
              <a:spcBef>
                <a:spcPct val="0"/>
              </a:spcBef>
              <a:spcAft>
                <a:spcPct val="0"/>
              </a:spcAft>
              <a:defRPr sz="7600" b="1">
                <a:solidFill>
                  <a:srgbClr val="FFD624"/>
                </a:solidFill>
                <a:latin typeface="Verdana" pitchFamily="34" charset="0"/>
              </a:defRPr>
            </a:lvl9pPr>
          </a:lstStyle>
          <a:p>
            <a:pPr eaLnBrk="1" hangingPunct="1">
              <a:defRPr/>
            </a:pPr>
            <a:fld id="{E8428002-C352-4C1E-8C7D-4A841A6B260E}" type="slidenum">
              <a:rPr lang="en-GB" altLang="en-US" sz="1200" b="0">
                <a:solidFill>
                  <a:schemeClr val="tx1"/>
                </a:solidFill>
                <a:latin typeface="Arial" pitchFamily="34" charset="0"/>
              </a:rPr>
              <a:pPr eaLnBrk="1" hangingPunct="1">
                <a:defRPr/>
              </a:pPr>
              <a:t>14</a:t>
            </a:fld>
            <a:endParaRPr lang="en-GB" altLang="en-US" sz="1200" b="0">
              <a:solidFill>
                <a:schemeClr val="tx1"/>
              </a:solidFill>
              <a:latin typeface="Arial" pitchFamily="34" charset="0"/>
            </a:endParaRPr>
          </a:p>
        </p:txBody>
      </p:sp>
    </p:spTree>
    <p:extLst>
      <p:ext uri="{BB962C8B-B14F-4D97-AF65-F5344CB8AC3E}">
        <p14:creationId xmlns:p14="http://schemas.microsoft.com/office/powerpoint/2010/main" val="209989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0D380FD-B7B5-4EF0-B000-38ECAEC78F16}" type="slidenum">
              <a:rPr lang="en-GB" smtClean="0"/>
              <a:pPr>
                <a:defRPr/>
              </a:pPr>
              <a:t>40</a:t>
            </a:fld>
            <a:endParaRPr lang="en-GB"/>
          </a:p>
        </p:txBody>
      </p:sp>
    </p:spTree>
    <p:extLst>
      <p:ext uri="{BB962C8B-B14F-4D97-AF65-F5344CB8AC3E}">
        <p14:creationId xmlns:p14="http://schemas.microsoft.com/office/powerpoint/2010/main" val="4109078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3A0A35F-4F92-49E4-9F04-766A330FD38B}" type="slidenum">
              <a:rPr lang="en-GB" smtClean="0"/>
              <a:pPr>
                <a:defRPr/>
              </a:pPr>
              <a:t>2</a:t>
            </a:fld>
            <a:endParaRPr lang="en-GB"/>
          </a:p>
        </p:txBody>
      </p:sp>
    </p:spTree>
    <p:extLst>
      <p:ext uri="{BB962C8B-B14F-4D97-AF65-F5344CB8AC3E}">
        <p14:creationId xmlns:p14="http://schemas.microsoft.com/office/powerpoint/2010/main" val="1414528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3A0A35F-4F92-49E4-9F04-766A330FD38B}" type="slidenum">
              <a:rPr lang="en-GB" smtClean="0"/>
              <a:pPr>
                <a:defRPr/>
              </a:pPr>
              <a:t>3</a:t>
            </a:fld>
            <a:endParaRPr lang="en-GB"/>
          </a:p>
        </p:txBody>
      </p:sp>
    </p:spTree>
    <p:extLst>
      <p:ext uri="{BB962C8B-B14F-4D97-AF65-F5344CB8AC3E}">
        <p14:creationId xmlns:p14="http://schemas.microsoft.com/office/powerpoint/2010/main" val="3101706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LU" b="1" dirty="0" smtClean="0"/>
          </a:p>
        </p:txBody>
      </p:sp>
      <p:sp>
        <p:nvSpPr>
          <p:cNvPr id="4" name="Slide Number Placeholder 3"/>
          <p:cNvSpPr>
            <a:spLocks noGrp="1"/>
          </p:cNvSpPr>
          <p:nvPr>
            <p:ph type="sldNum" sz="quarter" idx="10"/>
          </p:nvPr>
        </p:nvSpPr>
        <p:spPr/>
        <p:txBody>
          <a:bodyPr/>
          <a:lstStyle/>
          <a:p>
            <a:pPr>
              <a:defRPr/>
            </a:pPr>
            <a:fld id="{73A0A35F-4F92-49E4-9F04-766A330FD38B}" type="slidenum">
              <a:rPr lang="en-GB" smtClean="0"/>
              <a:pPr>
                <a:defRPr/>
              </a:pPr>
              <a:t>6</a:t>
            </a:fld>
            <a:endParaRPr lang="en-GB"/>
          </a:p>
        </p:txBody>
      </p:sp>
    </p:spTree>
    <p:extLst>
      <p:ext uri="{BB962C8B-B14F-4D97-AF65-F5344CB8AC3E}">
        <p14:creationId xmlns:p14="http://schemas.microsoft.com/office/powerpoint/2010/main" val="1902986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3A0A35F-4F92-49E4-9F04-766A330FD38B}" type="slidenum">
              <a:rPr lang="en-GB" smtClean="0"/>
              <a:pPr>
                <a:defRPr/>
              </a:pPr>
              <a:t>7</a:t>
            </a:fld>
            <a:endParaRPr lang="en-GB"/>
          </a:p>
        </p:txBody>
      </p:sp>
    </p:spTree>
    <p:extLst>
      <p:ext uri="{BB962C8B-B14F-4D97-AF65-F5344CB8AC3E}">
        <p14:creationId xmlns:p14="http://schemas.microsoft.com/office/powerpoint/2010/main" val="3087504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92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1761" indent="-285293" eaLnBrk="0" hangingPunct="0">
              <a:defRPr sz="7600" b="1">
                <a:solidFill>
                  <a:srgbClr val="FFD624"/>
                </a:solidFill>
                <a:latin typeface="Verdana" pitchFamily="34" charset="0"/>
              </a:defRPr>
            </a:lvl2pPr>
            <a:lvl3pPr marL="1141171" indent="-228234" eaLnBrk="0" hangingPunct="0">
              <a:defRPr sz="7600" b="1">
                <a:solidFill>
                  <a:srgbClr val="FFD624"/>
                </a:solidFill>
                <a:latin typeface="Verdana" pitchFamily="34" charset="0"/>
              </a:defRPr>
            </a:lvl3pPr>
            <a:lvl4pPr marL="1597640" indent="-228234" eaLnBrk="0" hangingPunct="0">
              <a:defRPr sz="7600" b="1">
                <a:solidFill>
                  <a:srgbClr val="FFD624"/>
                </a:solidFill>
                <a:latin typeface="Verdana" pitchFamily="34" charset="0"/>
              </a:defRPr>
            </a:lvl4pPr>
            <a:lvl5pPr marL="2054108" indent="-228234" eaLnBrk="0" hangingPunct="0">
              <a:defRPr sz="7600" b="1">
                <a:solidFill>
                  <a:srgbClr val="FFD624"/>
                </a:solidFill>
                <a:latin typeface="Verdana" pitchFamily="34" charset="0"/>
              </a:defRPr>
            </a:lvl5pPr>
            <a:lvl6pPr marL="2510577" indent="-228234" eaLnBrk="0" fontAlgn="base" hangingPunct="0">
              <a:spcBef>
                <a:spcPct val="0"/>
              </a:spcBef>
              <a:spcAft>
                <a:spcPct val="0"/>
              </a:spcAft>
              <a:defRPr sz="7600" b="1">
                <a:solidFill>
                  <a:srgbClr val="FFD624"/>
                </a:solidFill>
                <a:latin typeface="Verdana" pitchFamily="34" charset="0"/>
              </a:defRPr>
            </a:lvl6pPr>
            <a:lvl7pPr marL="2967045" indent="-228234" eaLnBrk="0" fontAlgn="base" hangingPunct="0">
              <a:spcBef>
                <a:spcPct val="0"/>
              </a:spcBef>
              <a:spcAft>
                <a:spcPct val="0"/>
              </a:spcAft>
              <a:defRPr sz="7600" b="1">
                <a:solidFill>
                  <a:srgbClr val="FFD624"/>
                </a:solidFill>
                <a:latin typeface="Verdana" pitchFamily="34" charset="0"/>
              </a:defRPr>
            </a:lvl7pPr>
            <a:lvl8pPr marL="3423514" indent="-228234" eaLnBrk="0" fontAlgn="base" hangingPunct="0">
              <a:spcBef>
                <a:spcPct val="0"/>
              </a:spcBef>
              <a:spcAft>
                <a:spcPct val="0"/>
              </a:spcAft>
              <a:defRPr sz="7600" b="1">
                <a:solidFill>
                  <a:srgbClr val="FFD624"/>
                </a:solidFill>
                <a:latin typeface="Verdana" pitchFamily="34" charset="0"/>
              </a:defRPr>
            </a:lvl8pPr>
            <a:lvl9pPr marL="3879982" indent="-228234" eaLnBrk="0" fontAlgn="base" hangingPunct="0">
              <a:spcBef>
                <a:spcPct val="0"/>
              </a:spcBef>
              <a:spcAft>
                <a:spcPct val="0"/>
              </a:spcAft>
              <a:defRPr sz="7600" b="1">
                <a:solidFill>
                  <a:srgbClr val="FFD624"/>
                </a:solidFill>
                <a:latin typeface="Verdana" pitchFamily="34" charset="0"/>
              </a:defRPr>
            </a:lvl9pPr>
          </a:lstStyle>
          <a:p>
            <a:pPr eaLnBrk="1" hangingPunct="1">
              <a:defRPr/>
            </a:pPr>
            <a:fld id="{D22C0CD1-F1C5-4204-B027-B7FF597B0AE1}" type="slidenum">
              <a:rPr lang="en-GB" altLang="en-US" sz="1200" b="0">
                <a:solidFill>
                  <a:schemeClr val="tx1"/>
                </a:solidFill>
                <a:latin typeface="Arial" pitchFamily="34" charset="0"/>
              </a:rPr>
              <a:pPr eaLnBrk="1" hangingPunct="1">
                <a:defRPr/>
              </a:pPr>
              <a:t>10</a:t>
            </a:fld>
            <a:endParaRPr lang="en-GB" altLang="en-US" sz="1200" b="0">
              <a:solidFill>
                <a:schemeClr val="tx1"/>
              </a:solidFill>
              <a:latin typeface="Arial" pitchFamily="34" charset="0"/>
            </a:endParaRPr>
          </a:p>
        </p:txBody>
      </p:sp>
    </p:spTree>
    <p:extLst>
      <p:ext uri="{BB962C8B-B14F-4D97-AF65-F5344CB8AC3E}">
        <p14:creationId xmlns:p14="http://schemas.microsoft.com/office/powerpoint/2010/main" val="3623521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ndParaRPr>
          </a:p>
        </p:txBody>
      </p:sp>
      <p:sp>
        <p:nvSpPr>
          <p:cNvPr id="1024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1761" indent="-285293" eaLnBrk="0" hangingPunct="0">
              <a:defRPr sz="7600" b="1">
                <a:solidFill>
                  <a:srgbClr val="FFD624"/>
                </a:solidFill>
                <a:latin typeface="Verdana" pitchFamily="34" charset="0"/>
              </a:defRPr>
            </a:lvl2pPr>
            <a:lvl3pPr marL="1141171" indent="-228234" eaLnBrk="0" hangingPunct="0">
              <a:defRPr sz="7600" b="1">
                <a:solidFill>
                  <a:srgbClr val="FFD624"/>
                </a:solidFill>
                <a:latin typeface="Verdana" pitchFamily="34" charset="0"/>
              </a:defRPr>
            </a:lvl3pPr>
            <a:lvl4pPr marL="1597640" indent="-228234" eaLnBrk="0" hangingPunct="0">
              <a:defRPr sz="7600" b="1">
                <a:solidFill>
                  <a:srgbClr val="FFD624"/>
                </a:solidFill>
                <a:latin typeface="Verdana" pitchFamily="34" charset="0"/>
              </a:defRPr>
            </a:lvl4pPr>
            <a:lvl5pPr marL="2054108" indent="-228234" eaLnBrk="0" hangingPunct="0">
              <a:defRPr sz="7600" b="1">
                <a:solidFill>
                  <a:srgbClr val="FFD624"/>
                </a:solidFill>
                <a:latin typeface="Verdana" pitchFamily="34" charset="0"/>
              </a:defRPr>
            </a:lvl5pPr>
            <a:lvl6pPr marL="2510577" indent="-228234" eaLnBrk="0" fontAlgn="base" hangingPunct="0">
              <a:spcBef>
                <a:spcPct val="0"/>
              </a:spcBef>
              <a:spcAft>
                <a:spcPct val="0"/>
              </a:spcAft>
              <a:defRPr sz="7600" b="1">
                <a:solidFill>
                  <a:srgbClr val="FFD624"/>
                </a:solidFill>
                <a:latin typeface="Verdana" pitchFamily="34" charset="0"/>
              </a:defRPr>
            </a:lvl6pPr>
            <a:lvl7pPr marL="2967045" indent="-228234" eaLnBrk="0" fontAlgn="base" hangingPunct="0">
              <a:spcBef>
                <a:spcPct val="0"/>
              </a:spcBef>
              <a:spcAft>
                <a:spcPct val="0"/>
              </a:spcAft>
              <a:defRPr sz="7600" b="1">
                <a:solidFill>
                  <a:srgbClr val="FFD624"/>
                </a:solidFill>
                <a:latin typeface="Verdana" pitchFamily="34" charset="0"/>
              </a:defRPr>
            </a:lvl7pPr>
            <a:lvl8pPr marL="3423514" indent="-228234" eaLnBrk="0" fontAlgn="base" hangingPunct="0">
              <a:spcBef>
                <a:spcPct val="0"/>
              </a:spcBef>
              <a:spcAft>
                <a:spcPct val="0"/>
              </a:spcAft>
              <a:defRPr sz="7600" b="1">
                <a:solidFill>
                  <a:srgbClr val="FFD624"/>
                </a:solidFill>
                <a:latin typeface="Verdana" pitchFamily="34" charset="0"/>
              </a:defRPr>
            </a:lvl8pPr>
            <a:lvl9pPr marL="3879982" indent="-228234" eaLnBrk="0" fontAlgn="base" hangingPunct="0">
              <a:spcBef>
                <a:spcPct val="0"/>
              </a:spcBef>
              <a:spcAft>
                <a:spcPct val="0"/>
              </a:spcAft>
              <a:defRPr sz="7600" b="1">
                <a:solidFill>
                  <a:srgbClr val="FFD624"/>
                </a:solidFill>
                <a:latin typeface="Verdana" pitchFamily="34" charset="0"/>
              </a:defRPr>
            </a:lvl9pPr>
          </a:lstStyle>
          <a:p>
            <a:pPr eaLnBrk="1" hangingPunct="1">
              <a:defRPr/>
            </a:pPr>
            <a:fld id="{0F481133-0227-4635-A23F-0605D9B32D8C}" type="slidenum">
              <a:rPr lang="en-GB" altLang="en-US" sz="1200" b="0">
                <a:solidFill>
                  <a:schemeClr val="tx1"/>
                </a:solidFill>
                <a:latin typeface="Arial" pitchFamily="34" charset="0"/>
              </a:rPr>
              <a:pPr eaLnBrk="1" hangingPunct="1">
                <a:defRPr/>
              </a:pPr>
              <a:t>11</a:t>
            </a:fld>
            <a:endParaRPr lang="en-GB" altLang="en-US" sz="1200" b="0">
              <a:solidFill>
                <a:schemeClr val="tx1"/>
              </a:solidFill>
              <a:latin typeface="Arial" pitchFamily="34" charset="0"/>
            </a:endParaRPr>
          </a:p>
        </p:txBody>
      </p:sp>
    </p:spTree>
    <p:extLst>
      <p:ext uri="{BB962C8B-B14F-4D97-AF65-F5344CB8AC3E}">
        <p14:creationId xmlns:p14="http://schemas.microsoft.com/office/powerpoint/2010/main" val="1528477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024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1761" indent="-285293" eaLnBrk="0" hangingPunct="0">
              <a:defRPr sz="7600" b="1">
                <a:solidFill>
                  <a:srgbClr val="FFD624"/>
                </a:solidFill>
                <a:latin typeface="Verdana" pitchFamily="34" charset="0"/>
              </a:defRPr>
            </a:lvl2pPr>
            <a:lvl3pPr marL="1141171" indent="-228234" eaLnBrk="0" hangingPunct="0">
              <a:defRPr sz="7600" b="1">
                <a:solidFill>
                  <a:srgbClr val="FFD624"/>
                </a:solidFill>
                <a:latin typeface="Verdana" pitchFamily="34" charset="0"/>
              </a:defRPr>
            </a:lvl3pPr>
            <a:lvl4pPr marL="1597640" indent="-228234" eaLnBrk="0" hangingPunct="0">
              <a:defRPr sz="7600" b="1">
                <a:solidFill>
                  <a:srgbClr val="FFD624"/>
                </a:solidFill>
                <a:latin typeface="Verdana" pitchFamily="34" charset="0"/>
              </a:defRPr>
            </a:lvl4pPr>
            <a:lvl5pPr marL="2054108" indent="-228234" eaLnBrk="0" hangingPunct="0">
              <a:defRPr sz="7600" b="1">
                <a:solidFill>
                  <a:srgbClr val="FFD624"/>
                </a:solidFill>
                <a:latin typeface="Verdana" pitchFamily="34" charset="0"/>
              </a:defRPr>
            </a:lvl5pPr>
            <a:lvl6pPr marL="2510577" indent="-228234" eaLnBrk="0" fontAlgn="base" hangingPunct="0">
              <a:spcBef>
                <a:spcPct val="0"/>
              </a:spcBef>
              <a:spcAft>
                <a:spcPct val="0"/>
              </a:spcAft>
              <a:defRPr sz="7600" b="1">
                <a:solidFill>
                  <a:srgbClr val="FFD624"/>
                </a:solidFill>
                <a:latin typeface="Verdana" pitchFamily="34" charset="0"/>
              </a:defRPr>
            </a:lvl6pPr>
            <a:lvl7pPr marL="2967045" indent="-228234" eaLnBrk="0" fontAlgn="base" hangingPunct="0">
              <a:spcBef>
                <a:spcPct val="0"/>
              </a:spcBef>
              <a:spcAft>
                <a:spcPct val="0"/>
              </a:spcAft>
              <a:defRPr sz="7600" b="1">
                <a:solidFill>
                  <a:srgbClr val="FFD624"/>
                </a:solidFill>
                <a:latin typeface="Verdana" pitchFamily="34" charset="0"/>
              </a:defRPr>
            </a:lvl7pPr>
            <a:lvl8pPr marL="3423514" indent="-228234" eaLnBrk="0" fontAlgn="base" hangingPunct="0">
              <a:spcBef>
                <a:spcPct val="0"/>
              </a:spcBef>
              <a:spcAft>
                <a:spcPct val="0"/>
              </a:spcAft>
              <a:defRPr sz="7600" b="1">
                <a:solidFill>
                  <a:srgbClr val="FFD624"/>
                </a:solidFill>
                <a:latin typeface="Verdana" pitchFamily="34" charset="0"/>
              </a:defRPr>
            </a:lvl8pPr>
            <a:lvl9pPr marL="3879982" indent="-228234" eaLnBrk="0" fontAlgn="base" hangingPunct="0">
              <a:spcBef>
                <a:spcPct val="0"/>
              </a:spcBef>
              <a:spcAft>
                <a:spcPct val="0"/>
              </a:spcAft>
              <a:defRPr sz="7600" b="1">
                <a:solidFill>
                  <a:srgbClr val="FFD624"/>
                </a:solidFill>
                <a:latin typeface="Verdana" pitchFamily="34" charset="0"/>
              </a:defRPr>
            </a:lvl9pPr>
          </a:lstStyle>
          <a:p>
            <a:pPr eaLnBrk="1" hangingPunct="1">
              <a:defRPr/>
            </a:pPr>
            <a:fld id="{ED741600-9F17-4766-8EF0-798AC9ADCB72}" type="slidenum">
              <a:rPr lang="en-GB" altLang="en-US" sz="1200" b="0">
                <a:solidFill>
                  <a:schemeClr val="tx1"/>
                </a:solidFill>
                <a:latin typeface="Arial" pitchFamily="34" charset="0"/>
              </a:rPr>
              <a:pPr eaLnBrk="1" hangingPunct="1">
                <a:defRPr/>
              </a:pPr>
              <a:t>12</a:t>
            </a:fld>
            <a:endParaRPr lang="en-GB" altLang="en-US" sz="1200" b="0">
              <a:solidFill>
                <a:schemeClr val="tx1"/>
              </a:solidFill>
              <a:latin typeface="Arial" pitchFamily="34" charset="0"/>
            </a:endParaRPr>
          </a:p>
        </p:txBody>
      </p:sp>
    </p:spTree>
    <p:extLst>
      <p:ext uri="{BB962C8B-B14F-4D97-AF65-F5344CB8AC3E}">
        <p14:creationId xmlns:p14="http://schemas.microsoft.com/office/powerpoint/2010/main" val="3255119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024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600" b="1">
                <a:solidFill>
                  <a:srgbClr val="FFD624"/>
                </a:solidFill>
                <a:latin typeface="Verdana" pitchFamily="34" charset="0"/>
              </a:defRPr>
            </a:lvl1pPr>
            <a:lvl2pPr marL="741761" indent="-285293" eaLnBrk="0" hangingPunct="0">
              <a:defRPr sz="7600" b="1">
                <a:solidFill>
                  <a:srgbClr val="FFD624"/>
                </a:solidFill>
                <a:latin typeface="Verdana" pitchFamily="34" charset="0"/>
              </a:defRPr>
            </a:lvl2pPr>
            <a:lvl3pPr marL="1141171" indent="-228234" eaLnBrk="0" hangingPunct="0">
              <a:defRPr sz="7600" b="1">
                <a:solidFill>
                  <a:srgbClr val="FFD624"/>
                </a:solidFill>
                <a:latin typeface="Verdana" pitchFamily="34" charset="0"/>
              </a:defRPr>
            </a:lvl3pPr>
            <a:lvl4pPr marL="1597640" indent="-228234" eaLnBrk="0" hangingPunct="0">
              <a:defRPr sz="7600" b="1">
                <a:solidFill>
                  <a:srgbClr val="FFD624"/>
                </a:solidFill>
                <a:latin typeface="Verdana" pitchFamily="34" charset="0"/>
              </a:defRPr>
            </a:lvl4pPr>
            <a:lvl5pPr marL="2054108" indent="-228234" eaLnBrk="0" hangingPunct="0">
              <a:defRPr sz="7600" b="1">
                <a:solidFill>
                  <a:srgbClr val="FFD624"/>
                </a:solidFill>
                <a:latin typeface="Verdana" pitchFamily="34" charset="0"/>
              </a:defRPr>
            </a:lvl5pPr>
            <a:lvl6pPr marL="2510577" indent="-228234" eaLnBrk="0" fontAlgn="base" hangingPunct="0">
              <a:spcBef>
                <a:spcPct val="0"/>
              </a:spcBef>
              <a:spcAft>
                <a:spcPct val="0"/>
              </a:spcAft>
              <a:defRPr sz="7600" b="1">
                <a:solidFill>
                  <a:srgbClr val="FFD624"/>
                </a:solidFill>
                <a:latin typeface="Verdana" pitchFamily="34" charset="0"/>
              </a:defRPr>
            </a:lvl6pPr>
            <a:lvl7pPr marL="2967045" indent="-228234" eaLnBrk="0" fontAlgn="base" hangingPunct="0">
              <a:spcBef>
                <a:spcPct val="0"/>
              </a:spcBef>
              <a:spcAft>
                <a:spcPct val="0"/>
              </a:spcAft>
              <a:defRPr sz="7600" b="1">
                <a:solidFill>
                  <a:srgbClr val="FFD624"/>
                </a:solidFill>
                <a:latin typeface="Verdana" pitchFamily="34" charset="0"/>
              </a:defRPr>
            </a:lvl7pPr>
            <a:lvl8pPr marL="3423514" indent="-228234" eaLnBrk="0" fontAlgn="base" hangingPunct="0">
              <a:spcBef>
                <a:spcPct val="0"/>
              </a:spcBef>
              <a:spcAft>
                <a:spcPct val="0"/>
              </a:spcAft>
              <a:defRPr sz="7600" b="1">
                <a:solidFill>
                  <a:srgbClr val="FFD624"/>
                </a:solidFill>
                <a:latin typeface="Verdana" pitchFamily="34" charset="0"/>
              </a:defRPr>
            </a:lvl8pPr>
            <a:lvl9pPr marL="3879982" indent="-228234" eaLnBrk="0" fontAlgn="base" hangingPunct="0">
              <a:spcBef>
                <a:spcPct val="0"/>
              </a:spcBef>
              <a:spcAft>
                <a:spcPct val="0"/>
              </a:spcAft>
              <a:defRPr sz="7600" b="1">
                <a:solidFill>
                  <a:srgbClr val="FFD624"/>
                </a:solidFill>
                <a:latin typeface="Verdana" pitchFamily="34" charset="0"/>
              </a:defRPr>
            </a:lvl9pPr>
          </a:lstStyle>
          <a:p>
            <a:pPr eaLnBrk="1" hangingPunct="1">
              <a:defRPr/>
            </a:pPr>
            <a:fld id="{E8428002-C352-4C1E-8C7D-4A841A6B260E}" type="slidenum">
              <a:rPr lang="en-GB" altLang="en-US" sz="1200" b="0">
                <a:solidFill>
                  <a:schemeClr val="tx1"/>
                </a:solidFill>
                <a:latin typeface="Arial" pitchFamily="34" charset="0"/>
              </a:rPr>
              <a:pPr eaLnBrk="1" hangingPunct="1">
                <a:defRPr/>
              </a:pPr>
              <a:t>13</a:t>
            </a:fld>
            <a:endParaRPr lang="en-GB" altLang="en-US" sz="1200" b="0">
              <a:solidFill>
                <a:schemeClr val="tx1"/>
              </a:solidFill>
              <a:latin typeface="Arial" pitchFamily="34" charset="0"/>
            </a:endParaRPr>
          </a:p>
        </p:txBody>
      </p:sp>
    </p:spTree>
    <p:extLst>
      <p:ext uri="{BB962C8B-B14F-4D97-AF65-F5344CB8AC3E}">
        <p14:creationId xmlns:p14="http://schemas.microsoft.com/office/powerpoint/2010/main" val="24713550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BEC728FB-97C1-448D-B485-2FFCF82D9E80}" type="slidenum">
              <a:rPr lang="en-GB" altLang="en-US"/>
              <a:pPr/>
              <a:t>‹N°›</a:t>
            </a:fld>
            <a:endParaRPr lang="en-GB" altLang="en-US"/>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AD76DEB8-403B-40C1-BA74-DC45B1B3775F}" type="slidenum">
              <a:rPr lang="en-GB" altLang="en-US"/>
              <a:pPr/>
              <a:t>‹N°›</a:t>
            </a:fld>
            <a:endParaRPr lang="en-GB" altLang="en-US"/>
          </a:p>
        </p:txBody>
      </p:sp>
    </p:spTree>
    <p:extLst>
      <p:ext uri="{BB962C8B-B14F-4D97-AF65-F5344CB8AC3E}">
        <p14:creationId xmlns:p14="http://schemas.microsoft.com/office/powerpoint/2010/main" val="4112944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7EF65BB2-0D0A-4AFA-9C9C-30071851344C}" type="slidenum">
              <a:rPr lang="en-GB" altLang="en-US"/>
              <a:pPr/>
              <a:t>‹N°›</a:t>
            </a:fld>
            <a:endParaRPr lang="en-GB" altLang="en-US"/>
          </a:p>
        </p:txBody>
      </p:sp>
    </p:spTree>
    <p:extLst>
      <p:ext uri="{BB962C8B-B14F-4D97-AF65-F5344CB8AC3E}">
        <p14:creationId xmlns:p14="http://schemas.microsoft.com/office/powerpoint/2010/main" val="27365594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13" descr="logo_ce_quadri_en"/>
          <p:cNvPicPr>
            <a:picLocks noChangeAspect="1" noChangeArrowheads="1"/>
          </p:cNvPicPr>
          <p:nvPr userDrawn="1"/>
        </p:nvPicPr>
        <p:blipFill>
          <a:blip r:embed="rId2"/>
          <a:srcRect/>
          <a:stretch>
            <a:fillRect/>
          </a:stretch>
        </p:blipFill>
        <p:spPr bwMode="auto">
          <a:xfrm>
            <a:off x="3903663" y="215900"/>
            <a:ext cx="1590675" cy="1100138"/>
          </a:xfrm>
          <a:prstGeom prst="rect">
            <a:avLst/>
          </a:prstGeom>
          <a:noFill/>
          <a:ln w="9525">
            <a:noFill/>
            <a:miter lim="800000"/>
            <a:headEnd/>
            <a:tailEnd/>
          </a:ln>
        </p:spPr>
      </p:pic>
      <p:sp>
        <p:nvSpPr>
          <p:cNvPr id="2" name="Title 1"/>
          <p:cNvSpPr>
            <a:spLocks noGrp="1"/>
          </p:cNvSpPr>
          <p:nvPr>
            <p:ph type="title"/>
          </p:nvPr>
        </p:nvSpPr>
        <p:spPr>
          <a:xfrm>
            <a:off x="395536" y="1351527"/>
            <a:ext cx="8229600" cy="936625"/>
          </a:xfrm>
        </p:spPr>
        <p:txBody>
          <a:bodyPr/>
          <a:lstStyle>
            <a:lvl1pPr>
              <a:defRPr sz="2400" baseline="0"/>
            </a:lvl1pPr>
          </a:lstStyle>
          <a:p>
            <a:r>
              <a:rPr lang="en-US" dirty="0" err="1" smtClean="0"/>
              <a:t>Click to edit Master title style</a:t>
            </a:r>
            <a:endParaRPr lang="en-GB" dirty="0"/>
          </a:p>
        </p:txBody>
      </p:sp>
      <p:sp>
        <p:nvSpPr>
          <p:cNvPr id="10" name="Content Placeholder 2"/>
          <p:cNvSpPr>
            <a:spLocks noGrp="1"/>
          </p:cNvSpPr>
          <p:nvPr>
            <p:ph idx="1"/>
          </p:nvPr>
        </p:nvSpPr>
        <p:spPr>
          <a:xfrm>
            <a:off x="457200" y="2348880"/>
            <a:ext cx="8229600" cy="3849812"/>
          </a:xfrm>
        </p:spPr>
        <p:txBody>
          <a:bodyPr/>
          <a:lstStyle>
            <a:lvl1pPr marL="0" indent="0">
              <a:buClr>
                <a:srgbClr val="0F5494"/>
              </a:buClr>
              <a:buFont typeface="Arial" pitchFamily="34" charset="0"/>
              <a:buNone/>
              <a:defRPr sz="2400" b="0" i="0" baseline="0"/>
            </a:lvl1pPr>
            <a:lvl2pPr>
              <a:buClr>
                <a:srgbClr val="0F5494"/>
              </a:buClr>
              <a:defRPr sz="2400" b="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Rectangle 4"/>
          <p:cNvSpPr>
            <a:spLocks noGrp="1" noChangeArrowheads="1"/>
          </p:cNvSpPr>
          <p:nvPr>
            <p:ph type="dt" sz="half" idx="10"/>
          </p:nvPr>
        </p:nvSpPr>
        <p:spPr/>
        <p:txBody>
          <a:bodyPr/>
          <a:lstStyle>
            <a:lvl1pPr>
              <a:defRPr/>
            </a:lvl1pPr>
          </a:lstStyle>
          <a:p>
            <a:pPr>
              <a:defRPr/>
            </a:pPr>
            <a:r>
              <a:rPr lang="fr-BE"/>
              <a:t>29 </a:t>
            </a:r>
            <a:r>
              <a:rPr lang="fr-BE" err="1"/>
              <a:t>January</a:t>
            </a:r>
            <a:r>
              <a:rPr lang="fr-BE"/>
              <a:t> 2014</a:t>
            </a:r>
            <a:endParaRPr lang="en-GB"/>
          </a:p>
        </p:txBody>
      </p:sp>
      <p:sp>
        <p:nvSpPr>
          <p:cNvPr id="8" name="Rectangle 6"/>
          <p:cNvSpPr>
            <a:spLocks noGrp="1" noChangeArrowheads="1"/>
          </p:cNvSpPr>
          <p:nvPr>
            <p:ph type="sldNum" sz="quarter" idx="11"/>
          </p:nvPr>
        </p:nvSpPr>
        <p:spPr/>
        <p:txBody>
          <a:bodyPr/>
          <a:lstStyle>
            <a:lvl1pPr>
              <a:defRPr/>
            </a:lvl1pPr>
          </a:lstStyle>
          <a:p>
            <a:pPr>
              <a:defRPr/>
            </a:pPr>
            <a:r>
              <a:rPr lang="fr-BE"/>
              <a:t>2</a:t>
            </a:r>
            <a:endParaRPr lang="en-GB"/>
          </a:p>
        </p:txBody>
      </p:sp>
      <p:sp>
        <p:nvSpPr>
          <p:cNvPr id="9" name="Rectangle 6"/>
          <p:cNvSpPr>
            <a:spLocks noChangeArrowheads="1"/>
          </p:cNvSpPr>
          <p:nvPr userDrawn="1"/>
        </p:nvSpPr>
        <p:spPr bwMode="auto">
          <a:xfrm>
            <a:off x="4230000" y="6404400"/>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400" b="0" i="1" dirty="0" err="1" smtClean="0">
                <a:solidFill>
                  <a:schemeClr val="bg1"/>
                </a:solidFill>
                <a:latin typeface="+mj-lt"/>
              </a:rPr>
              <a:t>Consumers</a:t>
            </a:r>
            <a:r>
              <a:rPr lang="fr-BE" sz="400" b="0" i="1" dirty="0" smtClean="0">
                <a:solidFill>
                  <a:schemeClr val="bg1"/>
                </a:solidFill>
                <a:latin typeface="+mj-lt"/>
              </a:rPr>
              <a:t>,</a:t>
            </a:r>
            <a:r>
              <a:rPr lang="fr-BE" sz="400" b="0" i="1" baseline="0" dirty="0" smtClean="0">
                <a:solidFill>
                  <a:schemeClr val="bg1"/>
                </a:solidFill>
                <a:latin typeface="+mj-lt"/>
              </a:rPr>
              <a:t> </a:t>
            </a:r>
            <a:r>
              <a:rPr lang="fr-BE" sz="400" b="0" i="1" baseline="0" dirty="0" err="1" smtClean="0">
                <a:solidFill>
                  <a:schemeClr val="bg1"/>
                </a:solidFill>
                <a:latin typeface="+mj-lt"/>
              </a:rPr>
              <a:t>Health</a:t>
            </a:r>
            <a:r>
              <a:rPr lang="fr-BE" sz="400" b="0" i="1" baseline="0" dirty="0" smtClean="0">
                <a:solidFill>
                  <a:schemeClr val="bg1"/>
                </a:solidFill>
                <a:latin typeface="+mj-lt"/>
              </a:rPr>
              <a:t>, Agriculture  and Food </a:t>
            </a:r>
          </a:p>
          <a:p>
            <a:pPr defTabSz="457200">
              <a:lnSpc>
                <a:spcPct val="100000"/>
              </a:lnSpc>
              <a:defRPr/>
            </a:pPr>
            <a:r>
              <a:rPr lang="fr-BE" sz="400" b="0" i="1" baseline="0" dirty="0" err="1" smtClean="0">
                <a:solidFill>
                  <a:schemeClr val="bg1"/>
                </a:solidFill>
                <a:latin typeface="+mj-lt"/>
              </a:rPr>
              <a:t>Executive</a:t>
            </a:r>
            <a:r>
              <a:rPr lang="fr-BE" sz="400" b="0" i="1" baseline="0" dirty="0" smtClean="0">
                <a:solidFill>
                  <a:schemeClr val="bg1"/>
                </a:solidFill>
                <a:latin typeface="+mj-lt"/>
              </a:rPr>
              <a:t>  Agency</a:t>
            </a:r>
            <a:endParaRPr lang="fr-BE" sz="400" b="0" i="1" dirty="0">
              <a:solidFill>
                <a:schemeClr val="bg1"/>
              </a:solidFill>
              <a:latin typeface="+mj-lt"/>
            </a:endParaRPr>
          </a:p>
        </p:txBody>
      </p:sp>
    </p:spTree>
    <p:extLst>
      <p:ext uri="{BB962C8B-B14F-4D97-AF65-F5344CB8AC3E}">
        <p14:creationId xmlns:p14="http://schemas.microsoft.com/office/powerpoint/2010/main" val="103832244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6" name="Picture 13" descr="logo_ce_quadri_en"/>
          <p:cNvPicPr>
            <a:picLocks noChangeAspect="1" noChangeArrowheads="1"/>
          </p:cNvPicPr>
          <p:nvPr userDrawn="1"/>
        </p:nvPicPr>
        <p:blipFill>
          <a:blip r:embed="rId2"/>
          <a:srcRect/>
          <a:stretch>
            <a:fillRect/>
          </a:stretch>
        </p:blipFill>
        <p:spPr bwMode="auto">
          <a:xfrm>
            <a:off x="3903663" y="215900"/>
            <a:ext cx="1590675" cy="1100138"/>
          </a:xfrm>
          <a:prstGeom prst="rect">
            <a:avLst/>
          </a:prstGeom>
          <a:noFill/>
          <a:ln w="9525">
            <a:noFill/>
            <a:miter lim="800000"/>
            <a:headEnd/>
            <a:tailEnd/>
          </a:ln>
        </p:spPr>
      </p:pic>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4"/>
          <p:cNvSpPr>
            <a:spLocks noGrp="1" noChangeArrowheads="1"/>
          </p:cNvSpPr>
          <p:nvPr>
            <p:ph type="dt" sz="half" idx="10"/>
          </p:nvPr>
        </p:nvSpPr>
        <p:spPr/>
        <p:txBody>
          <a:bodyPr/>
          <a:lstStyle>
            <a:lvl1pPr>
              <a:defRPr dirty="0"/>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86133261-F426-4E3C-B2AF-F6E5B7E61F25}" type="slidenum">
              <a:rPr lang="en-GB"/>
              <a:pPr>
                <a:defRPr/>
              </a:pPr>
              <a:t>‹N°›</a:t>
            </a:fld>
            <a:endParaRPr lang="en-GB"/>
          </a:p>
        </p:txBody>
      </p:sp>
      <p:sp>
        <p:nvSpPr>
          <p:cNvPr id="11"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450" b="0" i="1" dirty="0" err="1" smtClean="0">
                <a:solidFill>
                  <a:schemeClr val="bg1"/>
                </a:solidFill>
                <a:latin typeface="+mj-lt"/>
              </a:rPr>
              <a:t>Consumers</a:t>
            </a:r>
            <a:r>
              <a:rPr lang="fr-BE" sz="450" b="0" i="1" dirty="0" smtClean="0">
                <a:solidFill>
                  <a:schemeClr val="bg1"/>
                </a:solidFill>
                <a:latin typeface="+mj-lt"/>
              </a:rPr>
              <a:t>,</a:t>
            </a:r>
            <a:r>
              <a:rPr lang="fr-BE" sz="450" b="0" i="1" baseline="0" dirty="0" smtClean="0">
                <a:solidFill>
                  <a:schemeClr val="bg1"/>
                </a:solidFill>
                <a:latin typeface="+mj-lt"/>
              </a:rPr>
              <a:t> </a:t>
            </a:r>
          </a:p>
          <a:p>
            <a:pPr defTabSz="457200">
              <a:lnSpc>
                <a:spcPct val="100000"/>
              </a:lnSpc>
              <a:defRPr/>
            </a:pPr>
            <a:r>
              <a:rPr lang="fr-BE" sz="450" b="0" i="1" baseline="0" dirty="0" err="1" smtClean="0">
                <a:solidFill>
                  <a:schemeClr val="bg1"/>
                </a:solidFill>
                <a:latin typeface="+mj-lt"/>
              </a:rPr>
              <a:t>Health</a:t>
            </a:r>
            <a:r>
              <a:rPr lang="fr-BE" sz="450" b="0" i="1" baseline="0" dirty="0" smtClean="0">
                <a:solidFill>
                  <a:schemeClr val="bg1"/>
                </a:solidFill>
                <a:latin typeface="+mj-lt"/>
              </a:rPr>
              <a:t> And Food </a:t>
            </a:r>
          </a:p>
          <a:p>
            <a:pPr defTabSz="457200">
              <a:lnSpc>
                <a:spcPct val="100000"/>
              </a:lnSpc>
              <a:defRPr/>
            </a:pPr>
            <a:r>
              <a:rPr lang="fr-BE" sz="450" b="0" i="1" baseline="0" dirty="0" err="1" smtClean="0">
                <a:solidFill>
                  <a:schemeClr val="bg1"/>
                </a:solidFill>
                <a:latin typeface="+mj-lt"/>
              </a:rPr>
              <a:t>Executive</a:t>
            </a:r>
            <a:r>
              <a:rPr lang="fr-BE" sz="450" b="0" i="1" baseline="0" dirty="0" smtClean="0">
                <a:solidFill>
                  <a:schemeClr val="bg1"/>
                </a:solidFill>
                <a:latin typeface="+mj-lt"/>
              </a:rPr>
              <a:t>  Agency</a:t>
            </a:r>
            <a:endParaRPr lang="fr-BE" sz="450" b="0" i="1" dirty="0">
              <a:solidFill>
                <a:schemeClr val="bg1"/>
              </a:solidFill>
              <a:latin typeface="+mj-lt"/>
            </a:endParaRPr>
          </a:p>
        </p:txBody>
      </p:sp>
    </p:spTree>
    <p:extLst>
      <p:ext uri="{BB962C8B-B14F-4D97-AF65-F5344CB8AC3E}">
        <p14:creationId xmlns:p14="http://schemas.microsoft.com/office/powerpoint/2010/main" val="425457052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rgbClr val="FFFFFF"/>
              </a:solidFill>
              <a:latin typeface="Verdana"/>
            </a:endParaRPr>
          </a:p>
        </p:txBody>
      </p:sp>
      <p:pic>
        <p:nvPicPr>
          <p:cNvPr id="5" name="Picture 10" descr="en-quadri_small"/>
          <p:cNvPicPr>
            <a:picLocks noChangeAspect="1" noChangeArrowheads="1"/>
          </p:cNvPicPr>
          <p:nvPr userDrawn="1"/>
        </p:nvPicPr>
        <p:blipFill>
          <a:blip r:embed="rId2"/>
          <a:srcRect/>
          <a:stretch>
            <a:fillRect/>
          </a:stretch>
        </p:blipFill>
        <p:spPr bwMode="auto">
          <a:xfrm>
            <a:off x="3903663" y="307975"/>
            <a:ext cx="1593850" cy="1101725"/>
          </a:xfrm>
          <a:prstGeom prst="rect">
            <a:avLst/>
          </a:prstGeom>
          <a:noFill/>
          <a:ln w="9525">
            <a:noFill/>
            <a:miter lim="800000"/>
            <a:headEnd/>
            <a:tailEnd/>
          </a:ln>
        </p:spPr>
      </p:pic>
      <p:sp>
        <p:nvSpPr>
          <p:cNvPr id="2" name="Title 1"/>
          <p:cNvSpPr>
            <a:spLocks noGrp="1"/>
          </p:cNvSpPr>
          <p:nvPr>
            <p:ph type="title"/>
          </p:nvPr>
        </p:nvSpPr>
        <p:spPr>
          <a:xfrm>
            <a:off x="4139952" y="1641600"/>
            <a:ext cx="4536504" cy="2088232"/>
          </a:xfrm>
        </p:spPr>
        <p:txBody>
          <a:bodyPr/>
          <a:lstStyle>
            <a:lvl1pPr indent="0">
              <a:defRPr sz="4800">
                <a:solidFill>
                  <a:srgbClr val="FFD624"/>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smtClean="0"/>
              <a:t>Click to edit Master text styles</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a:solidFill>
                <a:srgbClr val="FFFFFF"/>
              </a:solidFill>
            </a:endParaRPr>
          </a:p>
        </p:txBody>
      </p:sp>
      <p:sp>
        <p:nvSpPr>
          <p:cNvPr id="9" name="Rectangle 6"/>
          <p:cNvSpPr>
            <a:spLocks noGrp="1" noChangeArrowheads="1"/>
          </p:cNvSpPr>
          <p:nvPr>
            <p:ph type="sldNum" sz="quarter" idx="12"/>
          </p:nvPr>
        </p:nvSpPr>
        <p:spPr/>
        <p:txBody>
          <a:bodyPr/>
          <a:lstStyle>
            <a:lvl1pPr>
              <a:defRPr>
                <a:solidFill>
                  <a:schemeClr val="bg1"/>
                </a:solidFill>
              </a:defRPr>
            </a:lvl1pPr>
          </a:lstStyle>
          <a:p>
            <a:pPr>
              <a:defRPr/>
            </a:pPr>
            <a:fld id="{B6F70598-3125-46DD-8EBD-8341ED9CC9CA}" type="slidenum">
              <a:rPr lang="en-GB">
                <a:solidFill>
                  <a:srgbClr val="FFFFFF"/>
                </a:solidFill>
              </a:rPr>
              <a:pPr>
                <a:defRPr/>
              </a:pPr>
              <a:t>‹N°›</a:t>
            </a:fld>
            <a:endParaRPr lang="en-GB" dirty="0">
              <a:solidFill>
                <a:srgbClr val="FFFFFF"/>
              </a:solidFill>
            </a:endParaRPr>
          </a:p>
        </p:txBody>
      </p:sp>
      <p:sp>
        <p:nvSpPr>
          <p:cNvPr id="11"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defRPr/>
            </a:pPr>
            <a:r>
              <a:rPr lang="fr-BE" sz="450" i="1" dirty="0" err="1" smtClean="0">
                <a:solidFill>
                  <a:srgbClr val="FFFFFF"/>
                </a:solidFill>
                <a:latin typeface="Verdana"/>
              </a:rPr>
              <a:t>Consumers</a:t>
            </a:r>
            <a:r>
              <a:rPr lang="fr-BE" sz="450" i="1" dirty="0" smtClean="0">
                <a:solidFill>
                  <a:srgbClr val="FFFFFF"/>
                </a:solidFill>
                <a:latin typeface="Verdana"/>
              </a:rPr>
              <a:t>, </a:t>
            </a:r>
          </a:p>
          <a:p>
            <a:pPr defTabSz="457200">
              <a:defRPr/>
            </a:pPr>
            <a:r>
              <a:rPr lang="fr-BE" sz="450" i="1" dirty="0" err="1" smtClean="0">
                <a:solidFill>
                  <a:srgbClr val="FFFFFF"/>
                </a:solidFill>
                <a:latin typeface="Verdana"/>
              </a:rPr>
              <a:t>Health</a:t>
            </a:r>
            <a:r>
              <a:rPr lang="fr-BE" sz="450" i="1" dirty="0" smtClean="0">
                <a:solidFill>
                  <a:srgbClr val="FFFFFF"/>
                </a:solidFill>
                <a:latin typeface="Verdana"/>
              </a:rPr>
              <a:t> And Food </a:t>
            </a:r>
          </a:p>
          <a:p>
            <a:pPr defTabSz="457200">
              <a:defRPr/>
            </a:pPr>
            <a:r>
              <a:rPr lang="fr-BE" sz="450" i="1" dirty="0" err="1" smtClean="0">
                <a:solidFill>
                  <a:srgbClr val="FFFFFF"/>
                </a:solidFill>
                <a:latin typeface="Verdana"/>
              </a:rPr>
              <a:t>Executive</a:t>
            </a:r>
            <a:r>
              <a:rPr lang="fr-BE" sz="450" i="1" dirty="0" smtClean="0">
                <a:solidFill>
                  <a:srgbClr val="FFFFFF"/>
                </a:solidFill>
                <a:latin typeface="Verdana"/>
              </a:rPr>
              <a:t>  Agency</a:t>
            </a:r>
            <a:endParaRPr lang="fr-BE" sz="450" i="1" dirty="0">
              <a:solidFill>
                <a:srgbClr val="FFFFFF"/>
              </a:solidFill>
              <a:latin typeface="Verdana"/>
            </a:endParaRPr>
          </a:p>
        </p:txBody>
      </p:sp>
    </p:spTree>
    <p:extLst>
      <p:ext uri="{BB962C8B-B14F-4D97-AF65-F5344CB8AC3E}">
        <p14:creationId xmlns:p14="http://schemas.microsoft.com/office/powerpoint/2010/main" val="192959184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6" name="Picture 13" descr="logo_ce_quadri_en"/>
          <p:cNvPicPr>
            <a:picLocks noChangeAspect="1" noChangeArrowheads="1"/>
          </p:cNvPicPr>
          <p:nvPr userDrawn="1"/>
        </p:nvPicPr>
        <p:blipFill>
          <a:blip r:embed="rId2"/>
          <a:srcRect/>
          <a:stretch>
            <a:fillRect/>
          </a:stretch>
        </p:blipFill>
        <p:spPr bwMode="auto">
          <a:xfrm>
            <a:off x="3903663" y="215900"/>
            <a:ext cx="1590675" cy="1100138"/>
          </a:xfrm>
          <a:prstGeom prst="rect">
            <a:avLst/>
          </a:prstGeom>
          <a:noFill/>
          <a:ln w="9525">
            <a:noFill/>
            <a:miter lim="800000"/>
            <a:headEnd/>
            <a:tailEnd/>
          </a:ln>
        </p:spPr>
      </p:pic>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4"/>
          <p:cNvSpPr>
            <a:spLocks noGrp="1" noChangeArrowheads="1"/>
          </p:cNvSpPr>
          <p:nvPr>
            <p:ph type="dt" sz="half" idx="10"/>
          </p:nvPr>
        </p:nvSpPr>
        <p:spPr/>
        <p:txBody>
          <a:bodyPr/>
          <a:lstStyle>
            <a:lvl1pPr>
              <a:defRPr dirty="0"/>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86133261-F426-4E3C-B2AF-F6E5B7E61F25}" type="slidenum">
              <a:rPr lang="en-GB">
                <a:solidFill>
                  <a:srgbClr val="000000"/>
                </a:solidFill>
              </a:rPr>
              <a:pPr>
                <a:defRPr/>
              </a:pPr>
              <a:t>‹N°›</a:t>
            </a:fld>
            <a:endParaRPr lang="en-GB">
              <a:solidFill>
                <a:srgbClr val="000000"/>
              </a:solidFill>
            </a:endParaRPr>
          </a:p>
        </p:txBody>
      </p:sp>
      <p:sp>
        <p:nvSpPr>
          <p:cNvPr id="11"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defRPr/>
            </a:pPr>
            <a:r>
              <a:rPr lang="fr-BE" sz="450" i="1" dirty="0" err="1" smtClean="0">
                <a:solidFill>
                  <a:srgbClr val="FFFFFF"/>
                </a:solidFill>
                <a:latin typeface="Verdana"/>
              </a:rPr>
              <a:t>Consumers</a:t>
            </a:r>
            <a:r>
              <a:rPr lang="fr-BE" sz="450" i="1" dirty="0" smtClean="0">
                <a:solidFill>
                  <a:srgbClr val="FFFFFF"/>
                </a:solidFill>
                <a:latin typeface="Verdana"/>
              </a:rPr>
              <a:t>, </a:t>
            </a:r>
          </a:p>
          <a:p>
            <a:pPr defTabSz="457200">
              <a:defRPr/>
            </a:pPr>
            <a:r>
              <a:rPr lang="fr-BE" sz="450" i="1" dirty="0" err="1" smtClean="0">
                <a:solidFill>
                  <a:srgbClr val="FFFFFF"/>
                </a:solidFill>
                <a:latin typeface="Verdana"/>
              </a:rPr>
              <a:t>Health</a:t>
            </a:r>
            <a:r>
              <a:rPr lang="fr-BE" sz="450" i="1" dirty="0" smtClean="0">
                <a:solidFill>
                  <a:srgbClr val="FFFFFF"/>
                </a:solidFill>
                <a:latin typeface="Verdana"/>
              </a:rPr>
              <a:t> And Food </a:t>
            </a:r>
          </a:p>
          <a:p>
            <a:pPr defTabSz="457200">
              <a:defRPr/>
            </a:pPr>
            <a:r>
              <a:rPr lang="fr-BE" sz="450" i="1" dirty="0" err="1" smtClean="0">
                <a:solidFill>
                  <a:srgbClr val="FFFFFF"/>
                </a:solidFill>
                <a:latin typeface="Verdana"/>
              </a:rPr>
              <a:t>Executive</a:t>
            </a:r>
            <a:r>
              <a:rPr lang="fr-BE" sz="450" i="1" dirty="0" smtClean="0">
                <a:solidFill>
                  <a:srgbClr val="FFFFFF"/>
                </a:solidFill>
                <a:latin typeface="Verdana"/>
              </a:rPr>
              <a:t>  Agency</a:t>
            </a:r>
            <a:endParaRPr lang="fr-BE" sz="450" i="1" dirty="0">
              <a:solidFill>
                <a:srgbClr val="FFFFFF"/>
              </a:solidFill>
              <a:latin typeface="Verdana"/>
            </a:endParaRPr>
          </a:p>
        </p:txBody>
      </p:sp>
    </p:spTree>
    <p:extLst>
      <p:ext uri="{BB962C8B-B14F-4D97-AF65-F5344CB8AC3E}">
        <p14:creationId xmlns:p14="http://schemas.microsoft.com/office/powerpoint/2010/main" val="348230537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BD9EC47-B35E-40FD-91AE-8C1B2C414D09}" type="slidenum">
              <a:rPr lang="en-GB">
                <a:solidFill>
                  <a:srgbClr val="000000"/>
                </a:solidFill>
              </a:rPr>
              <a:pPr>
                <a:defRPr/>
              </a:pPr>
              <a:t>‹N°›</a:t>
            </a:fld>
            <a:endParaRPr lang="en-GB">
              <a:solidFill>
                <a:srgbClr val="000000"/>
              </a:solidFill>
            </a:endParaRPr>
          </a:p>
        </p:txBody>
      </p:sp>
      <p:sp>
        <p:nvSpPr>
          <p:cNvPr id="7" name="Rectangle 6"/>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8" name="Picture 13" descr="logo_ce_quadri_en"/>
          <p:cNvPicPr>
            <a:picLocks noChangeAspect="1" noChangeArrowheads="1"/>
          </p:cNvPicPr>
          <p:nvPr userDrawn="1"/>
        </p:nvPicPr>
        <p:blipFill>
          <a:blip r:embed="rId2"/>
          <a:srcRect/>
          <a:stretch>
            <a:fillRect/>
          </a:stretch>
        </p:blipFill>
        <p:spPr bwMode="auto">
          <a:xfrm>
            <a:off x="3903663" y="215900"/>
            <a:ext cx="1590675" cy="1100138"/>
          </a:xfrm>
          <a:prstGeom prst="rect">
            <a:avLst/>
          </a:prstGeom>
          <a:noFill/>
          <a:ln w="9525">
            <a:noFill/>
            <a:miter lim="800000"/>
            <a:headEnd/>
            <a:tailEnd/>
          </a:ln>
        </p:spPr>
      </p:pic>
      <p:sp>
        <p:nvSpPr>
          <p:cNvPr id="9"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defRPr/>
            </a:pPr>
            <a:r>
              <a:rPr lang="fr-BE" sz="450" i="1" dirty="0" err="1" smtClean="0">
                <a:solidFill>
                  <a:srgbClr val="FFFFFF"/>
                </a:solidFill>
                <a:latin typeface="Verdana"/>
              </a:rPr>
              <a:t>Consumers</a:t>
            </a:r>
            <a:r>
              <a:rPr lang="fr-BE" sz="450" i="1" dirty="0" smtClean="0">
                <a:solidFill>
                  <a:srgbClr val="FFFFFF"/>
                </a:solidFill>
                <a:latin typeface="Verdana"/>
              </a:rPr>
              <a:t>, </a:t>
            </a:r>
          </a:p>
          <a:p>
            <a:pPr defTabSz="457200">
              <a:defRPr/>
            </a:pPr>
            <a:r>
              <a:rPr lang="fr-BE" sz="450" i="1" dirty="0" err="1" smtClean="0">
                <a:solidFill>
                  <a:srgbClr val="FFFFFF"/>
                </a:solidFill>
                <a:latin typeface="Verdana"/>
              </a:rPr>
              <a:t>Health</a:t>
            </a:r>
            <a:r>
              <a:rPr lang="fr-BE" sz="450" i="1" dirty="0" smtClean="0">
                <a:solidFill>
                  <a:srgbClr val="FFFFFF"/>
                </a:solidFill>
                <a:latin typeface="Verdana"/>
              </a:rPr>
              <a:t> And Food </a:t>
            </a:r>
          </a:p>
          <a:p>
            <a:pPr defTabSz="457200">
              <a:defRPr/>
            </a:pPr>
            <a:r>
              <a:rPr lang="fr-BE" sz="450" i="1" dirty="0" err="1" smtClean="0">
                <a:solidFill>
                  <a:srgbClr val="FFFFFF"/>
                </a:solidFill>
                <a:latin typeface="Verdana"/>
              </a:rPr>
              <a:t>Executive</a:t>
            </a:r>
            <a:r>
              <a:rPr lang="fr-BE" sz="450" i="1" dirty="0" smtClean="0">
                <a:solidFill>
                  <a:srgbClr val="FFFFFF"/>
                </a:solidFill>
                <a:latin typeface="Verdana"/>
              </a:rPr>
              <a:t>  Agency</a:t>
            </a:r>
            <a:endParaRPr lang="fr-BE" sz="450" i="1" dirty="0">
              <a:solidFill>
                <a:srgbClr val="FFFFFF"/>
              </a:solidFill>
              <a:latin typeface="Verdana"/>
            </a:endParaRPr>
          </a:p>
        </p:txBody>
      </p:sp>
    </p:spTree>
    <p:extLst>
      <p:ext uri="{BB962C8B-B14F-4D97-AF65-F5344CB8AC3E}">
        <p14:creationId xmlns:p14="http://schemas.microsoft.com/office/powerpoint/2010/main" val="2575063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EA744D1E-E0E5-495C-83A5-AEAFF5AACD93}"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081005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26BE249E-4640-44D7-A4DF-24E089207DDD}"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937045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BC08B0BB-0545-4B80-8A0B-FFA9B84B3E9F}"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610695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2FB4D22B-A243-4C97-9A74-5006FF331531}" type="slidenum">
              <a:rPr lang="en-GB" altLang="en-US"/>
              <a:pPr/>
              <a:t>‹N°›</a:t>
            </a:fld>
            <a:endParaRPr lang="en-GB" altLang="en-US"/>
          </a:p>
        </p:txBody>
      </p:sp>
    </p:spTree>
    <p:extLst>
      <p:ext uri="{BB962C8B-B14F-4D97-AF65-F5344CB8AC3E}">
        <p14:creationId xmlns:p14="http://schemas.microsoft.com/office/powerpoint/2010/main" val="36580992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E4A69634-AA82-44A8-8942-0FD81E426DC6}"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592817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2236B76-ED93-4C8D-91EF-8B8B968A6EEE}"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4200524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7327D68A-ACE6-41E4-9FD4-77C420E86408}"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547878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C3FA8D53-3CBC-44BC-A2EB-E0806E54407C}"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33101791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CF8DE88F-CC5E-4590-B0C7-21CE49A5798A}"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534033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5" name="Picture 13" descr="logo_ce_quadri_en"/>
          <p:cNvPicPr>
            <a:picLocks noChangeAspect="1" noChangeArrowheads="1"/>
          </p:cNvPicPr>
          <p:nvPr userDrawn="1"/>
        </p:nvPicPr>
        <p:blipFill>
          <a:blip r:embed="rId2"/>
          <a:srcRect/>
          <a:stretch>
            <a:fillRect/>
          </a:stretch>
        </p:blipFill>
        <p:spPr bwMode="auto">
          <a:xfrm>
            <a:off x="3903663" y="215900"/>
            <a:ext cx="1590675" cy="1100138"/>
          </a:xfrm>
          <a:prstGeom prst="rect">
            <a:avLst/>
          </a:prstGeom>
          <a:noFill/>
          <a:ln w="9525">
            <a:noFill/>
            <a:miter lim="800000"/>
            <a:headEnd/>
            <a:tailEnd/>
          </a:ln>
        </p:spPr>
      </p:pic>
      <p:sp>
        <p:nvSpPr>
          <p:cNvPr id="2" name="Title 1"/>
          <p:cNvSpPr>
            <a:spLocks noGrp="1"/>
          </p:cNvSpPr>
          <p:nvPr>
            <p:ph type="title"/>
          </p:nvPr>
        </p:nvSpPr>
        <p:spPr>
          <a:xfrm>
            <a:off x="395536" y="1351527"/>
            <a:ext cx="8229600" cy="936625"/>
          </a:xfrm>
        </p:spPr>
        <p:txBody>
          <a:bodyPr/>
          <a:lstStyle>
            <a:lvl1pPr>
              <a:defRPr sz="2400" baseline="0"/>
            </a:lvl1pPr>
          </a:lstStyle>
          <a:p>
            <a:r>
              <a:rPr lang="en-US" dirty="0" err="1" smtClean="0"/>
              <a:t>Click to edit Master title style</a:t>
            </a:r>
            <a:endParaRPr lang="en-GB" dirty="0"/>
          </a:p>
        </p:txBody>
      </p:sp>
      <p:sp>
        <p:nvSpPr>
          <p:cNvPr id="10" name="Content Placeholder 2"/>
          <p:cNvSpPr>
            <a:spLocks noGrp="1"/>
          </p:cNvSpPr>
          <p:nvPr>
            <p:ph idx="1"/>
          </p:nvPr>
        </p:nvSpPr>
        <p:spPr>
          <a:xfrm>
            <a:off x="457200" y="2348880"/>
            <a:ext cx="8229600" cy="3849812"/>
          </a:xfrm>
        </p:spPr>
        <p:txBody>
          <a:bodyPr/>
          <a:lstStyle>
            <a:lvl1pPr marL="0" indent="0">
              <a:buClr>
                <a:srgbClr val="0F5494"/>
              </a:buClr>
              <a:buFont typeface="Arial" pitchFamily="34" charset="0"/>
              <a:buNone/>
              <a:defRPr sz="2400" b="0" i="0" baseline="0"/>
            </a:lvl1pPr>
            <a:lvl2pPr>
              <a:buClr>
                <a:srgbClr val="0F5494"/>
              </a:buClr>
              <a:defRPr sz="2400" b="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Rectangle 4"/>
          <p:cNvSpPr>
            <a:spLocks noGrp="1" noChangeArrowheads="1"/>
          </p:cNvSpPr>
          <p:nvPr>
            <p:ph type="dt" sz="half" idx="10"/>
          </p:nvPr>
        </p:nvSpPr>
        <p:spPr/>
        <p:txBody>
          <a:bodyPr/>
          <a:lstStyle>
            <a:lvl1pPr>
              <a:defRPr/>
            </a:lvl1pPr>
          </a:lstStyle>
          <a:p>
            <a:pPr>
              <a:defRPr/>
            </a:pPr>
            <a:r>
              <a:rPr lang="fr-BE">
                <a:solidFill>
                  <a:srgbClr val="000000"/>
                </a:solidFill>
              </a:rPr>
              <a:t>29 </a:t>
            </a:r>
            <a:r>
              <a:rPr lang="fr-BE" err="1">
                <a:solidFill>
                  <a:srgbClr val="000000"/>
                </a:solidFill>
              </a:rPr>
              <a:t>January</a:t>
            </a:r>
            <a:r>
              <a:rPr lang="fr-BE">
                <a:solidFill>
                  <a:srgbClr val="000000"/>
                </a:solidFill>
              </a:rPr>
              <a:t> 2014</a:t>
            </a:r>
            <a:endParaRPr lang="en-GB">
              <a:solidFill>
                <a:srgbClr val="000000"/>
              </a:solidFill>
            </a:endParaRPr>
          </a:p>
        </p:txBody>
      </p:sp>
      <p:sp>
        <p:nvSpPr>
          <p:cNvPr id="8" name="Rectangle 6"/>
          <p:cNvSpPr>
            <a:spLocks noGrp="1" noChangeArrowheads="1"/>
          </p:cNvSpPr>
          <p:nvPr>
            <p:ph type="sldNum" sz="quarter" idx="11"/>
          </p:nvPr>
        </p:nvSpPr>
        <p:spPr/>
        <p:txBody>
          <a:bodyPr/>
          <a:lstStyle>
            <a:lvl1pPr>
              <a:defRPr/>
            </a:lvl1pPr>
          </a:lstStyle>
          <a:p>
            <a:pPr>
              <a:defRPr/>
            </a:pPr>
            <a:r>
              <a:rPr lang="fr-BE">
                <a:solidFill>
                  <a:srgbClr val="000000"/>
                </a:solidFill>
              </a:rPr>
              <a:t>2</a:t>
            </a:r>
            <a:endParaRPr lang="en-GB">
              <a:solidFill>
                <a:srgbClr val="000000"/>
              </a:solidFill>
            </a:endParaRPr>
          </a:p>
        </p:txBody>
      </p:sp>
      <p:sp>
        <p:nvSpPr>
          <p:cNvPr id="9" name="Rectangle 6"/>
          <p:cNvSpPr>
            <a:spLocks noChangeArrowheads="1"/>
          </p:cNvSpPr>
          <p:nvPr userDrawn="1"/>
        </p:nvSpPr>
        <p:spPr bwMode="auto">
          <a:xfrm>
            <a:off x="4230000" y="6404400"/>
            <a:ext cx="684212" cy="482601"/>
          </a:xfrm>
          <a:prstGeom prst="rect">
            <a:avLst/>
          </a:prstGeom>
          <a:solidFill>
            <a:srgbClr val="AFC651"/>
          </a:solidFill>
          <a:ln w="9525" algn="ctr">
            <a:noFill/>
            <a:miter lim="800000"/>
            <a:headEnd/>
            <a:tailEnd/>
          </a:ln>
          <a:effectLst/>
        </p:spPr>
        <p:txBody>
          <a:bodyPr lIns="36000"/>
          <a:lstStyle/>
          <a:p>
            <a:pPr defTabSz="457200">
              <a:defRPr/>
            </a:pPr>
            <a:r>
              <a:rPr lang="fr-BE" sz="400" i="1" dirty="0" err="1" smtClean="0">
                <a:solidFill>
                  <a:srgbClr val="FFFFFF"/>
                </a:solidFill>
                <a:latin typeface="Verdana"/>
              </a:rPr>
              <a:t>Consumers</a:t>
            </a:r>
            <a:r>
              <a:rPr lang="fr-BE" sz="400" i="1" dirty="0" smtClean="0">
                <a:solidFill>
                  <a:srgbClr val="FFFFFF"/>
                </a:solidFill>
                <a:latin typeface="Verdana"/>
              </a:rPr>
              <a:t>, </a:t>
            </a:r>
            <a:r>
              <a:rPr lang="fr-BE" sz="400" i="1" dirty="0" err="1" smtClean="0">
                <a:solidFill>
                  <a:srgbClr val="FFFFFF"/>
                </a:solidFill>
                <a:latin typeface="Verdana"/>
              </a:rPr>
              <a:t>Health</a:t>
            </a:r>
            <a:r>
              <a:rPr lang="fr-BE" sz="400" i="1" dirty="0" smtClean="0">
                <a:solidFill>
                  <a:srgbClr val="FFFFFF"/>
                </a:solidFill>
                <a:latin typeface="Verdana"/>
              </a:rPr>
              <a:t>, Agriculture  and Food </a:t>
            </a:r>
          </a:p>
          <a:p>
            <a:pPr defTabSz="457200">
              <a:defRPr/>
            </a:pPr>
            <a:r>
              <a:rPr lang="fr-BE" sz="400" i="1" dirty="0" err="1" smtClean="0">
                <a:solidFill>
                  <a:srgbClr val="FFFFFF"/>
                </a:solidFill>
                <a:latin typeface="Verdana"/>
              </a:rPr>
              <a:t>Executive</a:t>
            </a:r>
            <a:r>
              <a:rPr lang="fr-BE" sz="400" i="1" dirty="0" smtClean="0">
                <a:solidFill>
                  <a:srgbClr val="FFFFFF"/>
                </a:solidFill>
                <a:latin typeface="Verdana"/>
              </a:rPr>
              <a:t>  Agency</a:t>
            </a:r>
            <a:endParaRPr lang="fr-BE" sz="400" i="1" dirty="0">
              <a:solidFill>
                <a:srgbClr val="FFFFFF"/>
              </a:solidFill>
              <a:latin typeface="Verdana"/>
            </a:endParaRPr>
          </a:p>
        </p:txBody>
      </p:sp>
    </p:spTree>
    <p:extLst>
      <p:ext uri="{BB962C8B-B14F-4D97-AF65-F5344CB8AC3E}">
        <p14:creationId xmlns:p14="http://schemas.microsoft.com/office/powerpoint/2010/main" val="18742305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8A615D8B-8F14-485C-A422-220239E46F5E}" type="slidenum">
              <a:rPr lang="en-GB" altLang="en-US"/>
              <a:pPr/>
              <a:t>‹N°›</a:t>
            </a:fld>
            <a:endParaRPr lang="en-GB" altLang="en-US"/>
          </a:p>
        </p:txBody>
      </p:sp>
    </p:spTree>
    <p:extLst>
      <p:ext uri="{BB962C8B-B14F-4D97-AF65-F5344CB8AC3E}">
        <p14:creationId xmlns:p14="http://schemas.microsoft.com/office/powerpoint/2010/main" val="1808313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9EB96AA9-12E9-4A06-883B-E078F0A3F8EE}" type="slidenum">
              <a:rPr lang="en-GB" altLang="en-US"/>
              <a:pPr/>
              <a:t>‹N°›</a:t>
            </a:fld>
            <a:endParaRPr lang="en-GB" altLang="en-US"/>
          </a:p>
        </p:txBody>
      </p:sp>
    </p:spTree>
    <p:extLst>
      <p:ext uri="{BB962C8B-B14F-4D97-AF65-F5344CB8AC3E}">
        <p14:creationId xmlns:p14="http://schemas.microsoft.com/office/powerpoint/2010/main" val="1725357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975BB140-761A-4049-8533-96F4867F2606}" type="slidenum">
              <a:rPr lang="en-GB" altLang="en-US"/>
              <a:pPr/>
              <a:t>‹N°›</a:t>
            </a:fld>
            <a:endParaRPr lang="en-GB" altLang="en-US"/>
          </a:p>
        </p:txBody>
      </p:sp>
    </p:spTree>
    <p:extLst>
      <p:ext uri="{BB962C8B-B14F-4D97-AF65-F5344CB8AC3E}">
        <p14:creationId xmlns:p14="http://schemas.microsoft.com/office/powerpoint/2010/main" val="1094009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528E90AB-C431-4F32-81E9-C245F31222E3}" type="slidenum">
              <a:rPr lang="en-GB" altLang="en-US"/>
              <a:pPr/>
              <a:t>‹N°›</a:t>
            </a:fld>
            <a:endParaRPr lang="en-GB" altLang="en-US"/>
          </a:p>
        </p:txBody>
      </p:sp>
    </p:spTree>
    <p:extLst>
      <p:ext uri="{BB962C8B-B14F-4D97-AF65-F5344CB8AC3E}">
        <p14:creationId xmlns:p14="http://schemas.microsoft.com/office/powerpoint/2010/main" val="1784092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54F6B93F-74D2-47F1-BD2D-621F7E6E3929}" type="slidenum">
              <a:rPr lang="en-GB" altLang="en-US"/>
              <a:pPr/>
              <a:t>‹N°›</a:t>
            </a:fld>
            <a:endParaRPr lang="en-GB" altLang="en-US"/>
          </a:p>
        </p:txBody>
      </p:sp>
    </p:spTree>
    <p:extLst>
      <p:ext uri="{BB962C8B-B14F-4D97-AF65-F5344CB8AC3E}">
        <p14:creationId xmlns:p14="http://schemas.microsoft.com/office/powerpoint/2010/main" val="1147538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D17A1EE5-4E9D-4F94-A586-F35415F576CD}" type="slidenum">
              <a:rPr lang="en-GB" altLang="en-US"/>
              <a:pPr/>
              <a:t>‹N°›</a:t>
            </a:fld>
            <a:endParaRPr lang="en-GB" altLang="en-US"/>
          </a:p>
        </p:txBody>
      </p:sp>
    </p:spTree>
    <p:extLst>
      <p:ext uri="{BB962C8B-B14F-4D97-AF65-F5344CB8AC3E}">
        <p14:creationId xmlns:p14="http://schemas.microsoft.com/office/powerpoint/2010/main" val="1178951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37E10757-7EA7-47FD-8674-B79C23059B30}" type="slidenum">
              <a:rPr lang="en-GB" altLang="en-US"/>
              <a:pPr/>
              <a:t>‹N°›</a:t>
            </a:fld>
            <a:endParaRPr lang="en-GB" altLang="en-US"/>
          </a:p>
        </p:txBody>
      </p:sp>
    </p:spTree>
    <p:extLst>
      <p:ext uri="{BB962C8B-B14F-4D97-AF65-F5344CB8AC3E}">
        <p14:creationId xmlns:p14="http://schemas.microsoft.com/office/powerpoint/2010/main" val="721507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08860FCB-23EF-4E9A-A332-80A61B1CE399}" type="slidenum">
              <a:rPr lang="en-GB" altLang="en-US"/>
              <a:pPr/>
              <a:t>‹N°›</a:t>
            </a:fld>
            <a:endParaRPr lang="en-GB" altLang="en-US"/>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41" name="Picture 17" descr="LOGO CE_Vertical_EN_NEG_quadri_H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4" r:id="rId13"/>
  </p:sldLayoutIdLst>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j-lt"/>
              </a:defRPr>
            </a:lvl1pPr>
          </a:lstStyle>
          <a:p>
            <a:pPr>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8BAE1C3D-F55A-4FDD-B7E1-B7C8C9B3DCDF}" type="slidenum">
              <a:rPr lang="en-GB">
                <a:solidFill>
                  <a:srgbClr val="000000"/>
                </a:solidFill>
              </a:rPr>
              <a:pPr>
                <a:defRPr/>
              </a:pPr>
              <a:t>‹N°›</a:t>
            </a:fld>
            <a:endParaRPr lang="en-GB" dirty="0">
              <a:solidFill>
                <a:srgbClr val="000000"/>
              </a:solidFill>
            </a:endParaRPr>
          </a:p>
        </p:txBody>
      </p:sp>
    </p:spTree>
    <p:extLst>
      <p:ext uri="{BB962C8B-B14F-4D97-AF65-F5344CB8AC3E}">
        <p14:creationId xmlns:p14="http://schemas.microsoft.com/office/powerpoint/2010/main" val="356784795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hyperlink" Target="http://ec.europa.eu/health/ern/policy_en"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hyperlink" Target="http://ec.europa.eu/chafea/health/"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hyperlink" Target="https://webgate.ec.europa.eu/chafea_pdb/health/projects/"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ebgate.ec.europa.eu/chafea_pdb/health/advanced-search/?search=1&amp;condPortfolio=in&amp;jsfields2=112,113,111" TargetMode="External"/><Relationship Id="rId2" Type="http://schemas.openxmlformats.org/officeDocument/2006/relationships/image" Target="../media/image20.png"/><Relationship Id="rId1" Type="http://schemas.openxmlformats.org/officeDocument/2006/relationships/slideLayout" Target="../slideLayouts/slideLayout15.xml"/><Relationship Id="rId4" Type="http://schemas.openxmlformats.org/officeDocument/2006/relationships/hyperlink" Target="https://webgate.ec.europa.eu/chafea_pdb/health/"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mailto:CHAFEA-HP-TENDERS@ec.europa.eu" TargetMode="External"/><Relationship Id="rId2" Type="http://schemas.openxmlformats.org/officeDocument/2006/relationships/hyperlink" Target="mailto:CHAFEA-HP-CALLS@ec.europa.eu" TargetMode="External"/><Relationship Id="rId1" Type="http://schemas.openxmlformats.org/officeDocument/2006/relationships/slideLayout" Target="../slideLayouts/slideLayout15.xml"/><Relationship Id="rId6" Type="http://schemas.openxmlformats.org/officeDocument/2006/relationships/hyperlink" Target="https://etendering.ted.europa.eu/general/page.html?name=home" TargetMode="External"/><Relationship Id="rId5" Type="http://schemas.openxmlformats.org/officeDocument/2006/relationships/hyperlink" Target="https://ec.europa.eu/info/funding-tenders/opportunities/portal/screen/programmes/3hp" TargetMode="External"/><Relationship Id="rId4" Type="http://schemas.openxmlformats.org/officeDocument/2006/relationships/hyperlink" Target="https://webgate.ec.europa.eu/chafea_pdb/health/projects/847130/outputs" TargetMode="External"/></Relationships>
</file>

<file path=ppt/slides/_rels/slide43.xml.rels><?xml version="1.0" encoding="UTF-8" standalone="yes"?>
<Relationships xmlns="http://schemas.openxmlformats.org/package/2006/relationships"><Relationship Id="rId2" Type="http://schemas.openxmlformats.org/officeDocument/2006/relationships/hyperlink" Target="http://ec.europa.eu/chafea/health/national-focal-points/index_en.htm" TargetMode="Externa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www.enisa.europa.eu/about-enisa/procedures-and-policies/public-service-principles-for-the-eu-civil-service"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396552" y="1061129"/>
            <a:ext cx="9937103" cy="2089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0" algn="l" rtl="0" eaLnBrk="0" fontAlgn="base" hangingPunct="0">
              <a:spcBef>
                <a:spcPct val="0"/>
              </a:spcBef>
              <a:spcAft>
                <a:spcPct val="0"/>
              </a:spcAft>
              <a:defRPr sz="4800" b="1">
                <a:solidFill>
                  <a:srgbClr val="FFD62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en-US" altLang="en-US" sz="3500" kern="0" dirty="0" smtClean="0">
                <a:latin typeface="Verdana"/>
              </a:rPr>
              <a:t>3rd Health </a:t>
            </a:r>
            <a:r>
              <a:rPr lang="en-GB" altLang="en-US" sz="3500" kern="0" dirty="0" smtClean="0">
                <a:latin typeface="Verdana"/>
              </a:rPr>
              <a:t>Programme</a:t>
            </a:r>
            <a:r>
              <a:rPr lang="en-US" altLang="en-US" sz="3500" kern="0" dirty="0" smtClean="0">
                <a:latin typeface="Verdana"/>
              </a:rPr>
              <a:t> 2014-2020</a:t>
            </a:r>
            <a:br>
              <a:rPr lang="en-US" altLang="en-US" sz="3500" kern="0" dirty="0" smtClean="0">
                <a:latin typeface="Verdana"/>
              </a:rPr>
            </a:br>
            <a:endParaRPr lang="en-US" sz="3500" kern="0" dirty="0" smtClean="0">
              <a:latin typeface="Verdana"/>
            </a:endParaRPr>
          </a:p>
        </p:txBody>
      </p:sp>
      <p:sp>
        <p:nvSpPr>
          <p:cNvPr id="11" name="Content Placeholder 2"/>
          <p:cNvSpPr txBox="1">
            <a:spLocks/>
          </p:cNvSpPr>
          <p:nvPr/>
        </p:nvSpPr>
        <p:spPr bwMode="auto">
          <a:xfrm>
            <a:off x="355278" y="2528900"/>
            <a:ext cx="8352159" cy="18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0" algn="l" rtl="0" eaLnBrk="0" fontAlgn="base" hangingPunct="0">
              <a:spcBef>
                <a:spcPct val="20000"/>
              </a:spcBef>
              <a:spcAft>
                <a:spcPct val="0"/>
              </a:spcAft>
              <a:buClr>
                <a:schemeClr val="bg1"/>
              </a:buClr>
              <a:buNone/>
              <a:defRPr sz="3000" b="1" i="0">
                <a:solidFill>
                  <a:schemeClr val="bg1"/>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228600" indent="-228600" algn="l" rtl="0" eaLnBrk="0" fontAlgn="base" hangingPunct="0">
              <a:spcBef>
                <a:spcPct val="20000"/>
              </a:spcBef>
              <a:spcAft>
                <a:spcPct val="0"/>
              </a:spcAft>
              <a:defRPr sz="3000" b="1">
                <a:solidFill>
                  <a:schemeClr val="bg1"/>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lgn="ctr"/>
            <a:r>
              <a:rPr lang="en-GB" sz="2000" dirty="0" smtClean="0"/>
              <a:t>Overview </a:t>
            </a:r>
            <a:r>
              <a:rPr lang="en-GB" sz="2000" dirty="0"/>
              <a:t>of projects and actions, covering digital health, chronic and rare diseases, funded under the EU Health </a:t>
            </a:r>
            <a:r>
              <a:rPr lang="en-GB" sz="2000" dirty="0" smtClean="0"/>
              <a:t>Programme</a:t>
            </a:r>
          </a:p>
          <a:p>
            <a:endParaRPr lang="fr-LU" sz="2000" dirty="0"/>
          </a:p>
          <a:p>
            <a:pPr lvl="0" algn="ctr"/>
            <a:r>
              <a:rPr lang="en-GB" sz="2000" kern="0" dirty="0">
                <a:solidFill>
                  <a:srgbClr val="FFFFFF"/>
                </a:solidFill>
              </a:rPr>
              <a:t>Sarajevo, 22 October 2019</a:t>
            </a:r>
          </a:p>
          <a:p>
            <a:pPr>
              <a:spcBef>
                <a:spcPct val="0"/>
              </a:spcBef>
            </a:pPr>
            <a:endParaRPr lang="en-GB" sz="3200" dirty="0">
              <a:sym typeface="Verdana Bold" charset="0"/>
            </a:endParaRPr>
          </a:p>
          <a:p>
            <a:pPr>
              <a:spcBef>
                <a:spcPct val="0"/>
              </a:spcBef>
            </a:pPr>
            <a:r>
              <a:rPr lang="en-US" sz="1600" b="0" dirty="0" smtClean="0">
                <a:latin typeface="Verdana Bold" charset="0"/>
                <a:ea typeface="Verdana Bold" charset="0"/>
                <a:cs typeface="Verdana Bold" charset="0"/>
                <a:sym typeface="Verdana Bold" charset="0"/>
              </a:rPr>
              <a:t>Marc </a:t>
            </a:r>
            <a:r>
              <a:rPr lang="en-US" sz="1600" b="0" dirty="0">
                <a:latin typeface="Verdana Bold" charset="0"/>
                <a:ea typeface="Verdana Bold" charset="0"/>
                <a:cs typeface="Verdana Bold" charset="0"/>
                <a:sym typeface="Verdana Bold" charset="0"/>
              </a:rPr>
              <a:t>VANDENBROECK</a:t>
            </a:r>
          </a:p>
          <a:p>
            <a:pPr>
              <a:spcBef>
                <a:spcPct val="0"/>
              </a:spcBef>
            </a:pPr>
            <a:r>
              <a:rPr lang="en-US" sz="1050" b="0" i="1" dirty="0">
                <a:latin typeface="Verdana" panose="020B0604030504040204" pitchFamily="34" charset="0"/>
                <a:ea typeface="Verdana" panose="020B0604030504040204" pitchFamily="34" charset="0"/>
                <a:cs typeface="Verdana" panose="020B0604030504040204" pitchFamily="34" charset="0"/>
                <a:sym typeface="Verdana Bold" charset="0"/>
              </a:rPr>
              <a:t>Scientific Project Officer</a:t>
            </a:r>
            <a:r>
              <a:rPr lang="en-US" sz="1600" b="0" dirty="0">
                <a:latin typeface="Verdana Bold" charset="0"/>
                <a:ea typeface="ヒラギノ角ゴ ProN W6" charset="0"/>
                <a:cs typeface="ヒラギノ角ゴ ProN W6" charset="0"/>
                <a:sym typeface="Verdana Bold" charset="0"/>
              </a:rPr>
              <a:t/>
            </a:r>
            <a:br>
              <a:rPr lang="en-US" sz="1600" b="0" dirty="0">
                <a:latin typeface="Verdana Bold" charset="0"/>
                <a:ea typeface="ヒラギノ角ゴ ProN W6" charset="0"/>
                <a:cs typeface="ヒラギノ角ゴ ProN W6" charset="0"/>
                <a:sym typeface="Verdana Bold" charset="0"/>
              </a:rPr>
            </a:br>
            <a:r>
              <a:rPr lang="en-US" sz="1600" b="0" dirty="0"/>
              <a:t>European Commission</a:t>
            </a:r>
            <a:r>
              <a:rPr lang="en-US" sz="1600" b="0" dirty="0">
                <a:latin typeface="Verdana Bold" charset="0"/>
                <a:ea typeface="ヒラギノ角ゴ ProN W6" charset="0"/>
                <a:cs typeface="ヒラギノ角ゴ ProN W6" charset="0"/>
                <a:sym typeface="Verdana Bold" charset="0"/>
              </a:rPr>
              <a:t/>
            </a:r>
            <a:br>
              <a:rPr lang="en-US" sz="1600" b="0" dirty="0">
                <a:latin typeface="Verdana Bold" charset="0"/>
                <a:ea typeface="ヒラギノ角ゴ ProN W6" charset="0"/>
                <a:cs typeface="ヒラギノ角ゴ ProN W6" charset="0"/>
                <a:sym typeface="Verdana Bold" charset="0"/>
              </a:rPr>
            </a:br>
            <a:r>
              <a:rPr lang="en-US" sz="1600" b="0" dirty="0"/>
              <a:t>Consumers, Health, Agriculture and Food Executive Agency (</a:t>
            </a:r>
            <a:r>
              <a:rPr lang="en-US" sz="1600" b="0" dirty="0" err="1"/>
              <a:t>Chafea</a:t>
            </a:r>
            <a:r>
              <a:rPr lang="en-US" sz="1600" b="0" dirty="0"/>
              <a:t>)</a:t>
            </a:r>
            <a:r>
              <a:rPr lang="en-US" sz="1600" b="0" dirty="0">
                <a:latin typeface="Verdana Bold" charset="0"/>
                <a:ea typeface="ヒラギノ角ゴ ProN W6" charset="0"/>
                <a:cs typeface="ヒラギノ角ゴ ProN W6" charset="0"/>
                <a:sym typeface="Verdana Bold" charset="0"/>
              </a:rPr>
              <a:t/>
            </a:r>
            <a:br>
              <a:rPr lang="en-US" sz="1600" b="0" dirty="0">
                <a:latin typeface="Verdana Bold" charset="0"/>
                <a:ea typeface="ヒラギノ角ゴ ProN W6" charset="0"/>
                <a:cs typeface="ヒラギノ角ゴ ProN W6" charset="0"/>
                <a:sym typeface="Verdana Bold" charset="0"/>
              </a:rPr>
            </a:br>
            <a:r>
              <a:rPr lang="en-US" sz="1600" b="0" dirty="0"/>
              <a:t>Health and Food Safety Unit</a:t>
            </a:r>
          </a:p>
          <a:p>
            <a:endParaRPr kumimoji="0" lang="en-GB" sz="1600" b="1" i="0" u="none" strike="noStrike" kern="0" cap="none" spc="0" normalizeH="0" baseline="0" noProof="0" dirty="0" smtClean="0">
              <a:ln>
                <a:noFill/>
              </a:ln>
              <a:solidFill>
                <a:srgbClr val="FFFFFF"/>
              </a:solidFill>
              <a:effectLst/>
              <a:uLnTx/>
              <a:uFillTx/>
              <a:latin typeface="Verdana"/>
            </a:endParaRPr>
          </a:p>
        </p:txBody>
      </p:sp>
    </p:spTree>
    <p:extLst>
      <p:ext uri="{BB962C8B-B14F-4D97-AF65-F5344CB8AC3E}">
        <p14:creationId xmlns:p14="http://schemas.microsoft.com/office/powerpoint/2010/main" val="2939365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9144000" cy="2574925"/>
          </a:xfrm>
        </p:spPr>
        <p:txBody>
          <a:bodyPr/>
          <a:lstStyle/>
          <a:p>
            <a:pPr eaLnBrk="1" hangingPunct="1"/>
            <a:r>
              <a:rPr lang="fr-FR" altLang="en-US" sz="2000" b="1" smtClean="0">
                <a:solidFill>
                  <a:srgbClr val="3166CF"/>
                </a:solidFill>
                <a:latin typeface="Myriad Pro"/>
                <a:ea typeface="Myriad Pro"/>
                <a:cs typeface="Myriad Pro"/>
              </a:rPr>
              <a:t>Objective 1:</a:t>
            </a:r>
            <a:r>
              <a:rPr lang="en-GB" altLang="en-US" sz="2000" b="1" smtClean="0">
                <a:solidFill>
                  <a:srgbClr val="3166CF"/>
                </a:solidFill>
                <a:latin typeface="Myriad Pro"/>
                <a:ea typeface="Myriad Pro"/>
                <a:cs typeface="Myriad Pro"/>
              </a:rPr>
              <a:t> Promoting health, prevent diseases, and foster supportive environments for healthy lifestyles</a:t>
            </a:r>
          </a:p>
        </p:txBody>
      </p:sp>
      <p:sp>
        <p:nvSpPr>
          <p:cNvPr id="5123" name="TextBox 4"/>
          <p:cNvSpPr txBox="1">
            <a:spLocks noChangeArrowheads="1"/>
          </p:cNvSpPr>
          <p:nvPr/>
        </p:nvSpPr>
        <p:spPr bwMode="auto">
          <a:xfrm>
            <a:off x="323850" y="2684463"/>
            <a:ext cx="37433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400">
                <a:solidFill>
                  <a:srgbClr val="7F7F7F"/>
                </a:solidFill>
                <a:latin typeface="EC Square Sans Pro Light" pitchFamily="34" charset="0"/>
                <a:ea typeface="EC Square Sans Pro Light" pitchFamily="34" charset="0"/>
                <a:cs typeface="EC Square Sans Pro Light" pitchFamily="34" charset="0"/>
              </a:defRPr>
            </a:lvl1pPr>
            <a:lvl2pPr marL="742950" indent="-285750" eaLnBrk="0" hangingPunct="0">
              <a:spcBef>
                <a:spcPct val="20000"/>
              </a:spcBef>
              <a:buFont typeface="Arial" pitchFamily="34" charset="0"/>
              <a:buChar char="–"/>
              <a:defRPr sz="2000">
                <a:solidFill>
                  <a:srgbClr val="7F7F7F"/>
                </a:solidFill>
                <a:latin typeface="EC Square Sans Pro Light" pitchFamily="34" charset="0"/>
                <a:ea typeface="EC Square Sans Pro Light" pitchFamily="34" charset="0"/>
                <a:cs typeface="EC Square Sans Pro Light" pitchFamily="34" charset="0"/>
              </a:defRPr>
            </a:lvl2pPr>
            <a:lvl3pPr marL="1143000" indent="-228600" eaLnBrk="0" hangingPunct="0">
              <a:spcBef>
                <a:spcPct val="20000"/>
              </a:spcBef>
              <a:buFont typeface="Arial" pitchFamily="34" charset="0"/>
              <a:buChar char="•"/>
              <a:defRPr>
                <a:solidFill>
                  <a:srgbClr val="7F7F7F"/>
                </a:solidFill>
                <a:latin typeface="EC Square Sans Pro Light" pitchFamily="34" charset="0"/>
                <a:ea typeface="EC Square Sans Pro Light" pitchFamily="34" charset="0"/>
                <a:cs typeface="EC Square Sans Pro Light" pitchFamily="34" charset="0"/>
              </a:defRPr>
            </a:lvl3pPr>
            <a:lvl4pPr marL="1600200" indent="-228600" eaLnBrk="0" hangingPunct="0">
              <a:spcBef>
                <a:spcPct val="20000"/>
              </a:spcBef>
              <a:buFont typeface="Arial" pitchFamily="34" charset="0"/>
              <a:buChar char="–"/>
              <a:defRPr sz="1600">
                <a:solidFill>
                  <a:srgbClr val="7F7F7F"/>
                </a:solidFill>
                <a:latin typeface="EC Square Sans Pro Light" pitchFamily="34" charset="0"/>
                <a:ea typeface="EC Square Sans Pro Light" pitchFamily="34" charset="0"/>
                <a:cs typeface="EC Square Sans Pro Light" pitchFamily="34" charset="0"/>
              </a:defRPr>
            </a:lvl4pPr>
            <a:lvl5pPr marL="2057400" indent="-228600" eaLnBrk="0" hangingPunct="0">
              <a:spcBef>
                <a:spcPct val="20000"/>
              </a:spcBef>
              <a:buFont typeface="Arial" pitchFamily="34" charset="0"/>
              <a:buChar char="»"/>
              <a:defRPr sz="1600">
                <a:solidFill>
                  <a:srgbClr val="7F7F7F"/>
                </a:solidFill>
                <a:latin typeface="EC Square Sans Pro Light" pitchFamily="34" charset="0"/>
                <a:ea typeface="EC Square Sans Pro Light" pitchFamily="34" charset="0"/>
                <a:cs typeface="EC Square Sans Pro Light" pitchFamily="34" charset="0"/>
              </a:defRPr>
            </a:lvl5pPr>
            <a:lvl6pPr marL="2514600" indent="-228600" eaLnBrk="0" fontAlgn="base" hangingPunct="0">
              <a:spcBef>
                <a:spcPct val="20000"/>
              </a:spcBef>
              <a:spcAft>
                <a:spcPct val="0"/>
              </a:spcAft>
              <a:buFont typeface="Arial" pitchFamily="34" charset="0"/>
              <a:buChar char="»"/>
              <a:defRPr sz="1600">
                <a:solidFill>
                  <a:srgbClr val="7F7F7F"/>
                </a:solidFill>
                <a:latin typeface="EC Square Sans Pro Light" pitchFamily="34" charset="0"/>
                <a:ea typeface="EC Square Sans Pro Light" pitchFamily="34" charset="0"/>
                <a:cs typeface="EC Square Sans Pro Light" pitchFamily="34" charset="0"/>
              </a:defRPr>
            </a:lvl6pPr>
            <a:lvl7pPr marL="2971800" indent="-228600" eaLnBrk="0" fontAlgn="base" hangingPunct="0">
              <a:spcBef>
                <a:spcPct val="20000"/>
              </a:spcBef>
              <a:spcAft>
                <a:spcPct val="0"/>
              </a:spcAft>
              <a:buFont typeface="Arial" pitchFamily="34" charset="0"/>
              <a:buChar char="»"/>
              <a:defRPr sz="1600">
                <a:solidFill>
                  <a:srgbClr val="7F7F7F"/>
                </a:solidFill>
                <a:latin typeface="EC Square Sans Pro Light" pitchFamily="34" charset="0"/>
                <a:ea typeface="EC Square Sans Pro Light" pitchFamily="34" charset="0"/>
                <a:cs typeface="EC Square Sans Pro Light" pitchFamily="34" charset="0"/>
              </a:defRPr>
            </a:lvl7pPr>
            <a:lvl8pPr marL="3429000" indent="-228600" eaLnBrk="0" fontAlgn="base" hangingPunct="0">
              <a:spcBef>
                <a:spcPct val="20000"/>
              </a:spcBef>
              <a:spcAft>
                <a:spcPct val="0"/>
              </a:spcAft>
              <a:buFont typeface="Arial" pitchFamily="34" charset="0"/>
              <a:buChar char="»"/>
              <a:defRPr sz="1600">
                <a:solidFill>
                  <a:srgbClr val="7F7F7F"/>
                </a:solidFill>
                <a:latin typeface="EC Square Sans Pro Light" pitchFamily="34" charset="0"/>
                <a:ea typeface="EC Square Sans Pro Light" pitchFamily="34" charset="0"/>
                <a:cs typeface="EC Square Sans Pro Light" pitchFamily="34" charset="0"/>
              </a:defRPr>
            </a:lvl8pPr>
            <a:lvl9pPr marL="3886200" indent="-228600" eaLnBrk="0" fontAlgn="base" hangingPunct="0">
              <a:spcBef>
                <a:spcPct val="20000"/>
              </a:spcBef>
              <a:spcAft>
                <a:spcPct val="0"/>
              </a:spcAft>
              <a:buFont typeface="Arial" pitchFamily="34" charset="0"/>
              <a:buChar char="»"/>
              <a:defRPr sz="1600">
                <a:solidFill>
                  <a:srgbClr val="7F7F7F"/>
                </a:solidFill>
                <a:latin typeface="EC Square Sans Pro Light" pitchFamily="34" charset="0"/>
                <a:ea typeface="EC Square Sans Pro Light" pitchFamily="34" charset="0"/>
                <a:cs typeface="EC Square Sans Pro Light" pitchFamily="34" charset="0"/>
              </a:defRPr>
            </a:lvl9pPr>
          </a:lstStyle>
          <a:p>
            <a:pPr eaLnBrk="1" hangingPunct="1">
              <a:spcBef>
                <a:spcPct val="0"/>
              </a:spcBef>
              <a:buFontTx/>
              <a:buNone/>
            </a:pPr>
            <a:r>
              <a:rPr lang="fr-LU" altLang="en-US" sz="1100">
                <a:solidFill>
                  <a:srgbClr val="3166CF"/>
                </a:solidFill>
                <a:latin typeface="Myriad Pro"/>
                <a:ea typeface="Myriad Pro"/>
                <a:cs typeface="Myriad Pro"/>
              </a:rPr>
              <a:t>Budget allocation by objective 2014 - 2018</a:t>
            </a:r>
            <a:endParaRPr lang="en-GB" altLang="en-US" sz="1100">
              <a:solidFill>
                <a:srgbClr val="3166CF"/>
              </a:solidFill>
              <a:latin typeface="Myriad Pro"/>
              <a:ea typeface="Myriad Pro"/>
              <a:cs typeface="Myriad Pro"/>
            </a:endParaRPr>
          </a:p>
        </p:txBody>
      </p:sp>
      <p:sp>
        <p:nvSpPr>
          <p:cNvPr id="5124" name="Content Placeholder 5"/>
          <p:cNvSpPr>
            <a:spLocks noGrp="1"/>
          </p:cNvSpPr>
          <p:nvPr>
            <p:ph idx="1"/>
          </p:nvPr>
        </p:nvSpPr>
        <p:spPr>
          <a:xfrm>
            <a:off x="468313" y="2924175"/>
            <a:ext cx="7848600" cy="3097213"/>
          </a:xfrm>
        </p:spPr>
        <p:txBody>
          <a:bodyPr/>
          <a:lstStyle/>
          <a:p>
            <a:pPr eaLnBrk="1" hangingPunct="1"/>
            <a:endParaRPr lang="fr-LU" altLang="en-US" smtClean="0">
              <a:latin typeface="Myriad Pro"/>
              <a:ea typeface="Myriad Pro"/>
              <a:cs typeface="Myriad Pro"/>
            </a:endParaRPr>
          </a:p>
          <a:p>
            <a:pPr eaLnBrk="1" hangingPunct="1"/>
            <a:endParaRPr lang="en-GB" altLang="en-US" smtClean="0">
              <a:latin typeface="Myriad Pro"/>
              <a:ea typeface="Myriad Pro"/>
              <a:cs typeface="Myriad Pro"/>
            </a:endParaRPr>
          </a:p>
        </p:txBody>
      </p:sp>
      <p:graphicFrame>
        <p:nvGraphicFramePr>
          <p:cNvPr id="9" name="Chart 8"/>
          <p:cNvGraphicFramePr>
            <a:graphicFrameLocks/>
          </p:cNvGraphicFramePr>
          <p:nvPr/>
        </p:nvGraphicFramePr>
        <p:xfrm>
          <a:off x="467544" y="3068960"/>
          <a:ext cx="7848872" cy="28803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6983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a:xfrm>
            <a:off x="0" y="-171450"/>
            <a:ext cx="9144000" cy="2574925"/>
          </a:xfrm>
        </p:spPr>
        <p:txBody>
          <a:bodyPr/>
          <a:lstStyle/>
          <a:p>
            <a:pPr algn="ctr" eaLnBrk="1" hangingPunct="1"/>
            <a:r>
              <a:rPr lang="fr-FR" altLang="en-US" sz="2000" b="1" dirty="0" smtClean="0">
                <a:solidFill>
                  <a:srgbClr val="3166CF"/>
                </a:solidFill>
                <a:latin typeface="Myriad Pro"/>
                <a:ea typeface="Myriad Pro"/>
                <a:cs typeface="Myriad Pro"/>
              </a:rPr>
              <a:t/>
            </a:r>
            <a:br>
              <a:rPr lang="fr-FR" altLang="en-US" sz="2000" b="1" dirty="0" smtClean="0">
                <a:solidFill>
                  <a:srgbClr val="3166CF"/>
                </a:solidFill>
                <a:latin typeface="Myriad Pro"/>
                <a:ea typeface="Myriad Pro"/>
                <a:cs typeface="Myriad Pro"/>
              </a:rPr>
            </a:br>
            <a:r>
              <a:rPr lang="fr-FR" altLang="en-US" sz="2000" dirty="0">
                <a:solidFill>
                  <a:srgbClr val="3166CF"/>
                </a:solidFill>
                <a:latin typeface="Myriad Pro"/>
                <a:ea typeface="Myriad Pro"/>
                <a:cs typeface="Myriad Pro"/>
              </a:rPr>
              <a:t/>
            </a:r>
            <a:br>
              <a:rPr lang="fr-FR" altLang="en-US" sz="2000" dirty="0">
                <a:solidFill>
                  <a:srgbClr val="3166CF"/>
                </a:solidFill>
                <a:latin typeface="Myriad Pro"/>
                <a:ea typeface="Myriad Pro"/>
                <a:cs typeface="Myriad Pro"/>
              </a:rPr>
            </a:br>
            <a:r>
              <a:rPr lang="fr-FR" altLang="en-US" sz="2000" dirty="0" smtClean="0">
                <a:solidFill>
                  <a:srgbClr val="3166CF"/>
                </a:solidFill>
                <a:latin typeface="Myriad Pro"/>
                <a:ea typeface="Myriad Pro"/>
                <a:cs typeface="Myriad Pro"/>
              </a:rPr>
              <a:t/>
            </a:r>
            <a:br>
              <a:rPr lang="fr-FR" altLang="en-US" sz="2000" dirty="0" smtClean="0">
                <a:solidFill>
                  <a:srgbClr val="3166CF"/>
                </a:solidFill>
                <a:latin typeface="Myriad Pro"/>
                <a:ea typeface="Myriad Pro"/>
                <a:cs typeface="Myriad Pro"/>
              </a:rPr>
            </a:br>
            <a:r>
              <a:rPr lang="fr-FR" altLang="en-US" sz="2000" dirty="0" smtClean="0">
                <a:solidFill>
                  <a:srgbClr val="3166CF"/>
                </a:solidFill>
                <a:latin typeface="Myriad Pro"/>
                <a:ea typeface="Myriad Pro"/>
                <a:cs typeface="Myriad Pro"/>
              </a:rPr>
              <a:t/>
            </a:r>
            <a:br>
              <a:rPr lang="fr-FR" altLang="en-US" sz="2000" dirty="0" smtClean="0">
                <a:solidFill>
                  <a:srgbClr val="3166CF"/>
                </a:solidFill>
                <a:latin typeface="Myriad Pro"/>
                <a:ea typeface="Myriad Pro"/>
                <a:cs typeface="Myriad Pro"/>
              </a:rPr>
            </a:br>
            <a:r>
              <a:rPr lang="fr-FR" altLang="en-US" sz="2000" dirty="0" smtClean="0">
                <a:solidFill>
                  <a:srgbClr val="3166CF"/>
                </a:solidFill>
                <a:latin typeface="Myriad Pro"/>
                <a:ea typeface="Myriad Pro"/>
                <a:cs typeface="Myriad Pro"/>
              </a:rPr>
              <a:t>Objective 1: </a:t>
            </a:r>
            <a:r>
              <a:rPr lang="fr-FR" altLang="en-US" sz="2000" b="1" dirty="0" smtClean="0">
                <a:solidFill>
                  <a:srgbClr val="3166CF"/>
                </a:solidFill>
                <a:latin typeface="Myriad Pro"/>
                <a:ea typeface="Myriad Pro"/>
                <a:cs typeface="Myriad Pro"/>
              </a:rPr>
              <a:t>Main </a:t>
            </a:r>
            <a:r>
              <a:rPr lang="fr-FR" altLang="en-US" sz="2000" b="1" dirty="0" err="1" smtClean="0">
                <a:solidFill>
                  <a:srgbClr val="3166CF"/>
                </a:solidFill>
                <a:latin typeface="Myriad Pro"/>
                <a:ea typeface="Myriad Pro"/>
                <a:cs typeface="Myriad Pro"/>
              </a:rPr>
              <a:t>activities</a:t>
            </a:r>
            <a:r>
              <a:rPr lang="fr-FR" altLang="en-US" sz="2000" b="1" dirty="0" smtClean="0">
                <a:solidFill>
                  <a:srgbClr val="3166CF"/>
                </a:solidFill>
                <a:latin typeface="Myriad Pro"/>
                <a:ea typeface="Myriad Pro"/>
                <a:cs typeface="Myriad Pro"/>
              </a:rPr>
              <a:t> per </a:t>
            </a:r>
            <a:r>
              <a:rPr lang="fr-FR" altLang="en-US" sz="2000" b="1" dirty="0" err="1" smtClean="0">
                <a:solidFill>
                  <a:srgbClr val="3166CF"/>
                </a:solidFill>
                <a:latin typeface="Myriad Pro"/>
                <a:ea typeface="Myriad Pro"/>
                <a:cs typeface="Myriad Pro"/>
              </a:rPr>
              <a:t>thematic</a:t>
            </a:r>
            <a:r>
              <a:rPr lang="fr-FR" altLang="en-US" sz="2000" b="1" dirty="0" smtClean="0">
                <a:solidFill>
                  <a:srgbClr val="3166CF"/>
                </a:solidFill>
                <a:latin typeface="Myriad Pro"/>
                <a:ea typeface="Myriad Pro"/>
                <a:cs typeface="Myriad Pro"/>
              </a:rPr>
              <a:t> </a:t>
            </a:r>
            <a:r>
              <a:rPr lang="fr-FR" altLang="en-US" sz="2000" b="1" dirty="0" err="1" smtClean="0">
                <a:solidFill>
                  <a:srgbClr val="3166CF"/>
                </a:solidFill>
                <a:latin typeface="Myriad Pro"/>
                <a:ea typeface="Myriad Pro"/>
                <a:cs typeface="Myriad Pro"/>
              </a:rPr>
              <a:t>priorities</a:t>
            </a:r>
            <a:r>
              <a:rPr lang="fr-FR" altLang="en-US" sz="2000" b="1" dirty="0" smtClean="0">
                <a:solidFill>
                  <a:srgbClr val="3166CF"/>
                </a:solidFill>
                <a:latin typeface="Myriad Pro"/>
                <a:ea typeface="Myriad Pro"/>
                <a:cs typeface="Myriad Pro"/>
              </a:rPr>
              <a:t/>
            </a:r>
            <a:br>
              <a:rPr lang="fr-FR" altLang="en-US" sz="2000" b="1" dirty="0" smtClean="0">
                <a:solidFill>
                  <a:srgbClr val="3166CF"/>
                </a:solidFill>
                <a:latin typeface="Myriad Pro"/>
                <a:ea typeface="Myriad Pro"/>
                <a:cs typeface="Myriad Pro"/>
              </a:rPr>
            </a:br>
            <a:endParaRPr lang="en-GB" altLang="en-US" sz="2000" b="1" dirty="0" smtClean="0">
              <a:solidFill>
                <a:srgbClr val="3166CF"/>
              </a:solidFill>
              <a:latin typeface="Myriad Pro"/>
              <a:ea typeface="Myriad Pro"/>
              <a:cs typeface="Myriad Pro"/>
            </a:endParaRPr>
          </a:p>
        </p:txBody>
      </p:sp>
      <p:sp>
        <p:nvSpPr>
          <p:cNvPr id="6147" name="Content Placeholder 9"/>
          <p:cNvSpPr>
            <a:spLocks noGrp="1"/>
          </p:cNvSpPr>
          <p:nvPr>
            <p:ph idx="1"/>
          </p:nvPr>
        </p:nvSpPr>
        <p:spPr>
          <a:xfrm>
            <a:off x="107950" y="2492375"/>
            <a:ext cx="8785225" cy="4149725"/>
          </a:xfrm>
        </p:spPr>
        <p:txBody>
          <a:bodyPr/>
          <a:lstStyle/>
          <a:p>
            <a:pPr eaLnBrk="1" hangingPunct="1"/>
            <a:endParaRPr lang="fr-LU" altLang="en-US" dirty="0" smtClean="0">
              <a:latin typeface="Myriad Pro"/>
              <a:ea typeface="Myriad Pro"/>
              <a:cs typeface="Myriad Pro"/>
            </a:endParaRPr>
          </a:p>
          <a:p>
            <a:pPr eaLnBrk="1" hangingPunct="1"/>
            <a:endParaRPr lang="en-GB" altLang="en-US" dirty="0" smtClean="0">
              <a:latin typeface="Myriad Pro"/>
              <a:ea typeface="Myriad Pro"/>
              <a:cs typeface="Myriad Pro"/>
            </a:endParaRPr>
          </a:p>
        </p:txBody>
      </p:sp>
      <p:sp>
        <p:nvSpPr>
          <p:cNvPr id="17" name="TextBox 16"/>
          <p:cNvSpPr txBox="1"/>
          <p:nvPr/>
        </p:nvSpPr>
        <p:spPr>
          <a:xfrm>
            <a:off x="572776" y="6165304"/>
            <a:ext cx="2199024" cy="276999"/>
          </a:xfrm>
          <a:prstGeom prst="rect">
            <a:avLst/>
          </a:prstGeom>
          <a:solidFill>
            <a:srgbClr val="2D5EC1"/>
          </a:solidFill>
        </p:spPr>
        <p:txBody>
          <a:bodyPr>
            <a:spAutoFit/>
          </a:bodyPr>
          <a:lstStyle/>
          <a:p>
            <a:pPr>
              <a:defRPr/>
            </a:pPr>
            <a:r>
              <a:rPr lang="fr-LU" sz="1200" dirty="0">
                <a:ln w="9525" cap="rnd" cmpd="sng" algn="ctr">
                  <a:solidFill>
                    <a:srgbClr val="558ED5"/>
                  </a:solidFill>
                  <a:prstDash val="solid"/>
                  <a:bevel/>
                </a:ln>
                <a:solidFill>
                  <a:schemeClr val="lt1"/>
                </a:solidFill>
                <a:latin typeface="+mn-lt"/>
                <a:cs typeface="+mn-cs"/>
              </a:rPr>
              <a:t>Data 2014 - 2018</a:t>
            </a:r>
            <a:endParaRPr lang="en-GB" sz="1200" dirty="0">
              <a:ln w="9525" cap="rnd" cmpd="sng" algn="ctr">
                <a:solidFill>
                  <a:srgbClr val="558ED5"/>
                </a:solidFill>
                <a:prstDash val="solid"/>
                <a:bevel/>
              </a:ln>
              <a:solidFill>
                <a:schemeClr val="lt1"/>
              </a:solidFill>
              <a:latin typeface="+mn-lt"/>
              <a:cs typeface="+mn-cs"/>
            </a:endParaRPr>
          </a:p>
        </p:txBody>
      </p:sp>
      <p:sp>
        <p:nvSpPr>
          <p:cNvPr id="24" name="TextBox 23"/>
          <p:cNvSpPr txBox="1"/>
          <p:nvPr/>
        </p:nvSpPr>
        <p:spPr>
          <a:xfrm>
            <a:off x="827584" y="2780928"/>
            <a:ext cx="3528392" cy="523220"/>
          </a:xfrm>
          <a:prstGeom prst="rect">
            <a:avLst/>
          </a:prstGeom>
          <a:solidFill>
            <a:srgbClr val="2D5EC1"/>
          </a:solidFill>
        </p:spPr>
        <p:txBody>
          <a:bodyPr wrap="square">
            <a:spAutoFit/>
          </a:bodyPr>
          <a:lstStyle/>
          <a:p>
            <a:pPr>
              <a:defRPr/>
            </a:pPr>
            <a:r>
              <a:rPr lang="en-GB" sz="1400" dirty="0" err="1">
                <a:ln w="9525" cap="rnd" cmpd="sng" algn="ctr">
                  <a:solidFill>
                    <a:srgbClr val="558ED5"/>
                  </a:solidFill>
                  <a:prstDash val="solid"/>
                  <a:bevel/>
                </a:ln>
                <a:solidFill>
                  <a:schemeClr val="lt1"/>
                </a:solidFill>
                <a:latin typeface="Myriad Pro"/>
                <a:cs typeface="+mn-cs"/>
              </a:rPr>
              <a:t>Chrodis</a:t>
            </a:r>
            <a:r>
              <a:rPr lang="en-GB" sz="1400" dirty="0">
                <a:ln w="9525" cap="rnd" cmpd="sng" algn="ctr">
                  <a:solidFill>
                    <a:srgbClr val="558ED5"/>
                  </a:solidFill>
                  <a:prstDash val="solid"/>
                  <a:bevel/>
                </a:ln>
                <a:solidFill>
                  <a:schemeClr val="lt1"/>
                </a:solidFill>
                <a:latin typeface="Myriad Pro"/>
                <a:cs typeface="+mn-cs"/>
              </a:rPr>
              <a:t> </a:t>
            </a:r>
            <a:r>
              <a:rPr lang="en-GB" sz="1400" dirty="0" smtClean="0">
                <a:ln w="9525" cap="rnd" cmpd="sng" algn="ctr">
                  <a:solidFill>
                    <a:srgbClr val="558ED5"/>
                  </a:solidFill>
                  <a:prstDash val="solid"/>
                  <a:bevel/>
                </a:ln>
                <a:solidFill>
                  <a:schemeClr val="lt1"/>
                </a:solidFill>
                <a:latin typeface="Myriad Pro"/>
                <a:cs typeface="+mn-cs"/>
              </a:rPr>
              <a:t>and </a:t>
            </a:r>
            <a:r>
              <a:rPr lang="en-GB" sz="1400" dirty="0" err="1" smtClean="0">
                <a:ln w="9525" cap="rnd" cmpd="sng" algn="ctr">
                  <a:solidFill>
                    <a:srgbClr val="558ED5"/>
                  </a:solidFill>
                  <a:prstDash val="solid"/>
                  <a:bevel/>
                </a:ln>
                <a:solidFill>
                  <a:schemeClr val="lt1"/>
                </a:solidFill>
                <a:latin typeface="Myriad Pro"/>
                <a:cs typeface="+mn-cs"/>
              </a:rPr>
              <a:t>Chrodis</a:t>
            </a:r>
            <a:r>
              <a:rPr lang="en-GB" sz="1400" dirty="0" smtClean="0">
                <a:ln w="9525" cap="rnd" cmpd="sng" algn="ctr">
                  <a:solidFill>
                    <a:srgbClr val="558ED5"/>
                  </a:solidFill>
                  <a:prstDash val="solid"/>
                  <a:bevel/>
                </a:ln>
                <a:solidFill>
                  <a:schemeClr val="lt1"/>
                </a:solidFill>
                <a:latin typeface="Myriad Pro"/>
                <a:cs typeface="+mn-cs"/>
              </a:rPr>
              <a:t> Plus </a:t>
            </a:r>
            <a:r>
              <a:rPr lang="en-GB" sz="1400" dirty="0">
                <a:ln w="9525" cap="rnd" cmpd="sng" algn="ctr">
                  <a:solidFill>
                    <a:srgbClr val="558ED5"/>
                  </a:solidFill>
                  <a:prstDash val="solid"/>
                  <a:bevel/>
                </a:ln>
                <a:solidFill>
                  <a:schemeClr val="lt1"/>
                </a:solidFill>
                <a:latin typeface="Myriad Pro"/>
                <a:cs typeface="+mn-cs"/>
              </a:rPr>
              <a:t>– Joint </a:t>
            </a:r>
            <a:r>
              <a:rPr lang="en-GB" sz="1400" dirty="0" smtClean="0">
                <a:ln w="9525" cap="rnd" cmpd="sng" algn="ctr">
                  <a:solidFill>
                    <a:srgbClr val="558ED5"/>
                  </a:solidFill>
                  <a:prstDash val="solid"/>
                  <a:bevel/>
                </a:ln>
                <a:solidFill>
                  <a:schemeClr val="lt1"/>
                </a:solidFill>
                <a:latin typeface="Myriad Pro"/>
                <a:cs typeface="+mn-cs"/>
              </a:rPr>
              <a:t>Actions </a:t>
            </a:r>
            <a:r>
              <a:rPr lang="en-GB" sz="1400" dirty="0">
                <a:ln w="9525" cap="rnd" cmpd="sng" algn="ctr">
                  <a:solidFill>
                    <a:srgbClr val="558ED5"/>
                  </a:solidFill>
                  <a:prstDash val="solid"/>
                  <a:bevel/>
                </a:ln>
                <a:solidFill>
                  <a:schemeClr val="lt1"/>
                </a:solidFill>
                <a:latin typeface="Myriad Pro"/>
                <a:cs typeface="+mn-cs"/>
              </a:rPr>
              <a:t>on chronic diseases </a:t>
            </a:r>
            <a:r>
              <a:rPr lang="fr-LU" sz="1400" dirty="0">
                <a:ln w="9525" cap="rnd" cmpd="sng" algn="ctr">
                  <a:solidFill>
                    <a:srgbClr val="558ED5"/>
                  </a:solidFill>
                  <a:prstDash val="solid"/>
                  <a:bevel/>
                </a:ln>
                <a:solidFill>
                  <a:schemeClr val="lt1"/>
                </a:solidFill>
                <a:latin typeface="Myriad Pro"/>
                <a:cs typeface="+mn-cs"/>
              </a:rPr>
              <a:t>€ </a:t>
            </a:r>
            <a:r>
              <a:rPr lang="fr-LU" sz="1400" dirty="0" smtClean="0">
                <a:ln w="9525" cap="rnd" cmpd="sng" algn="ctr">
                  <a:solidFill>
                    <a:srgbClr val="558ED5"/>
                  </a:solidFill>
                  <a:prstDash val="solid"/>
                  <a:bevel/>
                </a:ln>
                <a:solidFill>
                  <a:schemeClr val="lt1"/>
                </a:solidFill>
                <a:latin typeface="Myriad Pro"/>
                <a:cs typeface="+mn-cs"/>
              </a:rPr>
              <a:t>9 m</a:t>
            </a:r>
            <a:endParaRPr lang="en-GB" sz="1400" dirty="0">
              <a:ln w="9525" cap="rnd" cmpd="sng" algn="ctr">
                <a:solidFill>
                  <a:srgbClr val="558ED5"/>
                </a:solidFill>
                <a:prstDash val="solid"/>
                <a:bevel/>
              </a:ln>
              <a:solidFill>
                <a:schemeClr val="lt1"/>
              </a:solidFill>
              <a:latin typeface="Myriad Pro"/>
              <a:cs typeface="+mn-cs"/>
            </a:endParaRPr>
          </a:p>
        </p:txBody>
      </p:sp>
      <p:graphicFrame>
        <p:nvGraphicFramePr>
          <p:cNvPr id="26" name="Table 25"/>
          <p:cNvGraphicFramePr>
            <a:graphicFrameLocks noGrp="1"/>
          </p:cNvGraphicFramePr>
          <p:nvPr>
            <p:extLst>
              <p:ext uri="{D42A27DB-BD31-4B8C-83A1-F6EECF244321}">
                <p14:modId xmlns:p14="http://schemas.microsoft.com/office/powerpoint/2010/main" val="2036708677"/>
              </p:ext>
            </p:extLst>
          </p:nvPr>
        </p:nvGraphicFramePr>
        <p:xfrm>
          <a:off x="4655224" y="2780929"/>
          <a:ext cx="3428940" cy="862965"/>
        </p:xfrm>
        <a:graphic>
          <a:graphicData uri="http://schemas.openxmlformats.org/drawingml/2006/table">
            <a:tbl>
              <a:tblPr>
                <a:tableStyleId>{5C22544A-7EE6-4342-B048-85BDC9FD1C3A}</a:tableStyleId>
              </a:tblPr>
              <a:tblGrid>
                <a:gridCol w="3428940">
                  <a:extLst>
                    <a:ext uri="{9D8B030D-6E8A-4147-A177-3AD203B41FA5}">
                      <a16:colId xmlns:a16="http://schemas.microsoft.com/office/drawing/2014/main" xmlns="" val="20000"/>
                    </a:ext>
                  </a:extLst>
                </a:gridCol>
              </a:tblGrid>
              <a:tr h="523220">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fr-LU" sz="1400" b="1" kern="1200" dirty="0" smtClean="0">
                          <a:ln w="9525" cap="rnd" cmpd="sng" algn="ctr">
                            <a:solidFill>
                              <a:srgbClr val="558ED5"/>
                            </a:solidFill>
                            <a:prstDash val="solid"/>
                            <a:bevel/>
                          </a:ln>
                          <a:solidFill>
                            <a:schemeClr val="lt1"/>
                          </a:solidFill>
                          <a:latin typeface="Myriad Pro"/>
                          <a:ea typeface="+mn-ea"/>
                          <a:cs typeface="+mn-cs"/>
                        </a:rPr>
                        <a:t>Action on migrants' </a:t>
                      </a:r>
                      <a:r>
                        <a:rPr lang="fr-LU" sz="1400" b="1" kern="1200" dirty="0" err="1" smtClean="0">
                          <a:ln w="9525" cap="rnd" cmpd="sng" algn="ctr">
                            <a:solidFill>
                              <a:srgbClr val="558ED5"/>
                            </a:solidFill>
                            <a:prstDash val="solid"/>
                            <a:bevel/>
                          </a:ln>
                          <a:solidFill>
                            <a:schemeClr val="lt1"/>
                          </a:solidFill>
                          <a:latin typeface="Myriad Pro"/>
                          <a:ea typeface="+mn-ea"/>
                          <a:cs typeface="+mn-cs"/>
                        </a:rPr>
                        <a:t>health</a:t>
                      </a:r>
                      <a:r>
                        <a:rPr lang="fr-LU" sz="1400" b="1" kern="1200" dirty="0" smtClean="0">
                          <a:ln w="9525" cap="rnd" cmpd="sng" algn="ctr">
                            <a:solidFill>
                              <a:srgbClr val="558ED5"/>
                            </a:solidFill>
                            <a:prstDash val="solid"/>
                            <a:bevel/>
                          </a:ln>
                          <a:solidFill>
                            <a:schemeClr val="lt1"/>
                          </a:solidFill>
                          <a:latin typeface="Myriad Pro"/>
                          <a:ea typeface="+mn-ea"/>
                          <a:cs typeface="+mn-cs"/>
                        </a:rPr>
                        <a:t> € 15,3 m (2015-2018)</a:t>
                      </a:r>
                    </a:p>
                    <a:p>
                      <a:pPr marL="0" algn="l" defTabSz="457200" rtl="0" eaLnBrk="1" fontAlgn="t" latinLnBrk="0" hangingPunct="1"/>
                      <a:endParaRPr lang="fr-LU" sz="1400" b="1" kern="1200" dirty="0" smtClean="0">
                        <a:ln w="9525" cap="rnd" cmpd="sng" algn="ctr">
                          <a:solidFill>
                            <a:srgbClr val="558ED5"/>
                          </a:solidFill>
                          <a:prstDash val="solid"/>
                          <a:bevel/>
                        </a:ln>
                        <a:solidFill>
                          <a:schemeClr val="lt1"/>
                        </a:solidFill>
                        <a:latin typeface="Myriad Pro"/>
                        <a:ea typeface="+mn-ea"/>
                        <a:cs typeface="+mn-cs"/>
                      </a:endParaRPr>
                    </a:p>
                    <a:p>
                      <a:pPr marL="0" algn="l" defTabSz="457200" rtl="0" eaLnBrk="1" fontAlgn="t" latinLnBrk="0" hangingPunct="1"/>
                      <a:endParaRPr lang="en-GB" sz="1400" b="1" kern="1200" dirty="0">
                        <a:ln w="9525" cap="rnd" cmpd="sng" algn="ctr">
                          <a:solidFill>
                            <a:srgbClr val="558ED5"/>
                          </a:solidFill>
                          <a:prstDash val="solid"/>
                          <a:bevel/>
                        </a:ln>
                        <a:solidFill>
                          <a:schemeClr val="lt1"/>
                        </a:solidFill>
                        <a:latin typeface="Myriad Pro"/>
                        <a:ea typeface="+mn-ea"/>
                        <a:cs typeface="+mn-cs"/>
                      </a:endParaRPr>
                    </a:p>
                  </a:txBody>
                  <a:tcPr marL="9525" marR="9525" marT="9525" marB="0">
                    <a:solidFill>
                      <a:srgbClr val="2D5EC1"/>
                    </a:solidFill>
                  </a:tcPr>
                </a:tc>
                <a:extLst>
                  <a:ext uri="{0D108BD9-81ED-4DB2-BD59-A6C34878D82A}">
                    <a16:rowId xmlns:a16="http://schemas.microsoft.com/office/drawing/2014/main" xmlns="" val="10000"/>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3720388108"/>
              </p:ext>
            </p:extLst>
          </p:nvPr>
        </p:nvGraphicFramePr>
        <p:xfrm>
          <a:off x="4644008" y="4293096"/>
          <a:ext cx="3672408" cy="862965"/>
        </p:xfrm>
        <a:graphic>
          <a:graphicData uri="http://schemas.openxmlformats.org/drawingml/2006/table">
            <a:tbl>
              <a:tblPr/>
              <a:tblGrid>
                <a:gridCol w="3672408">
                  <a:extLst>
                    <a:ext uri="{9D8B030D-6E8A-4147-A177-3AD203B41FA5}">
                      <a16:colId xmlns:a16="http://schemas.microsoft.com/office/drawing/2014/main" xmlns="" val="20000"/>
                    </a:ext>
                  </a:extLst>
                </a:gridCol>
              </a:tblGrid>
              <a:tr h="576064">
                <a:tc>
                  <a:txBody>
                    <a:bodyPr/>
                    <a:lstStyle/>
                    <a:p>
                      <a:pPr marL="0" algn="l" defTabSz="457200" rtl="0" eaLnBrk="1" fontAlgn="t" latinLnBrk="0" hangingPunct="1"/>
                      <a:r>
                        <a:rPr lang="en-GB" sz="1400" b="1" kern="1200" dirty="0" smtClean="0">
                          <a:ln w="9525" cap="rnd" cmpd="sng" algn="ctr">
                            <a:solidFill>
                              <a:srgbClr val="558ED5"/>
                            </a:solidFill>
                            <a:prstDash val="solid"/>
                            <a:bevel/>
                          </a:ln>
                          <a:solidFill>
                            <a:schemeClr val="lt1"/>
                          </a:solidFill>
                          <a:latin typeface="Myriad Pro"/>
                          <a:ea typeface="+mn-ea"/>
                          <a:cs typeface="+mn-cs"/>
                        </a:rPr>
                        <a:t>ECIBC – European Commission </a:t>
                      </a:r>
                      <a:r>
                        <a:rPr lang="en-GB" sz="1400" b="1" kern="1200" baseline="0" dirty="0" smtClean="0">
                          <a:ln w="9525" cap="rnd" cmpd="sng" algn="ctr">
                            <a:solidFill>
                              <a:srgbClr val="558ED5"/>
                            </a:solidFill>
                            <a:prstDash val="solid"/>
                            <a:bevel/>
                          </a:ln>
                          <a:solidFill>
                            <a:schemeClr val="lt1"/>
                          </a:solidFill>
                          <a:latin typeface="Myriad Pro"/>
                          <a:ea typeface="+mn-ea"/>
                          <a:cs typeface="+mn-cs"/>
                        </a:rPr>
                        <a:t>Initiative on Breast Cancer </a:t>
                      </a:r>
                      <a:r>
                        <a:rPr lang="fr-LU" sz="1400" b="1" kern="1200" baseline="0" dirty="0" smtClean="0">
                          <a:ln w="9525" cap="rnd" cmpd="sng" algn="ctr">
                            <a:solidFill>
                              <a:srgbClr val="558ED5"/>
                            </a:solidFill>
                            <a:prstDash val="solid"/>
                            <a:bevel/>
                          </a:ln>
                          <a:solidFill>
                            <a:schemeClr val="lt1"/>
                          </a:solidFill>
                          <a:latin typeface="Myriad Pro"/>
                          <a:ea typeface="+mn-ea"/>
                          <a:cs typeface="+mn-cs"/>
                        </a:rPr>
                        <a:t>€ 1.5 m </a:t>
                      </a:r>
                    </a:p>
                    <a:p>
                      <a:pPr marL="0" algn="l" defTabSz="457200" rtl="0" eaLnBrk="1" fontAlgn="t" latinLnBrk="0" hangingPunct="1"/>
                      <a:r>
                        <a:rPr lang="fr-LU" sz="1400" b="1" kern="1200" dirty="0" err="1" smtClean="0">
                          <a:ln w="9525" cap="rnd" cmpd="sng" algn="ctr">
                            <a:solidFill>
                              <a:srgbClr val="558ED5"/>
                            </a:solidFill>
                            <a:prstDash val="solid"/>
                            <a:bevel/>
                          </a:ln>
                          <a:solidFill>
                            <a:schemeClr val="lt1"/>
                          </a:solidFill>
                          <a:latin typeface="Myriad Pro"/>
                          <a:ea typeface="+mn-ea"/>
                          <a:cs typeface="+mn-cs"/>
                        </a:rPr>
                        <a:t>European</a:t>
                      </a:r>
                      <a:r>
                        <a:rPr lang="fr-LU" sz="1400" b="1" kern="1200" dirty="0" smtClean="0">
                          <a:ln w="9525" cap="rnd" cmpd="sng" algn="ctr">
                            <a:solidFill>
                              <a:srgbClr val="558ED5"/>
                            </a:solidFill>
                            <a:prstDash val="solid"/>
                            <a:bevel/>
                          </a:ln>
                          <a:solidFill>
                            <a:schemeClr val="lt1"/>
                          </a:solidFill>
                          <a:latin typeface="Myriad Pro"/>
                          <a:ea typeface="+mn-ea"/>
                          <a:cs typeface="+mn-cs"/>
                        </a:rPr>
                        <a:t> Cancer League operating </a:t>
                      </a:r>
                      <a:r>
                        <a:rPr lang="fr-LU" sz="1400" b="1" kern="1200" dirty="0" err="1" smtClean="0">
                          <a:ln w="9525" cap="rnd" cmpd="sng" algn="ctr">
                            <a:solidFill>
                              <a:srgbClr val="558ED5"/>
                            </a:solidFill>
                            <a:prstDash val="solid"/>
                            <a:bevel/>
                          </a:ln>
                          <a:solidFill>
                            <a:schemeClr val="lt1"/>
                          </a:solidFill>
                          <a:latin typeface="Myriad Pro"/>
                          <a:ea typeface="+mn-ea"/>
                          <a:cs typeface="+mn-cs"/>
                        </a:rPr>
                        <a:t>grant</a:t>
                      </a:r>
                      <a:r>
                        <a:rPr lang="fr-LU" sz="1400" b="1" kern="1200" dirty="0" smtClean="0">
                          <a:ln w="9525" cap="rnd" cmpd="sng" algn="ctr">
                            <a:solidFill>
                              <a:srgbClr val="558ED5"/>
                            </a:solidFill>
                            <a:prstDash val="solid"/>
                            <a:bevel/>
                          </a:ln>
                          <a:solidFill>
                            <a:schemeClr val="lt1"/>
                          </a:solidFill>
                          <a:latin typeface="Myriad Pro"/>
                          <a:ea typeface="+mn-ea"/>
                          <a:cs typeface="+mn-cs"/>
                        </a:rPr>
                        <a:t> </a:t>
                      </a:r>
                    </a:p>
                    <a:p>
                      <a:pPr marL="0" algn="l" defTabSz="457200" rtl="0" eaLnBrk="1" fontAlgn="t" latinLnBrk="0" hangingPunct="1"/>
                      <a:r>
                        <a:rPr lang="fr-LU" sz="1400" b="1" kern="1200" dirty="0" smtClean="0">
                          <a:ln w="9525" cap="rnd" cmpd="sng" algn="ctr">
                            <a:solidFill>
                              <a:srgbClr val="558ED5"/>
                            </a:solidFill>
                            <a:prstDash val="solid"/>
                            <a:bevel/>
                          </a:ln>
                          <a:solidFill>
                            <a:schemeClr val="lt1"/>
                          </a:solidFill>
                          <a:latin typeface="Myriad Pro"/>
                          <a:ea typeface="+mn-ea"/>
                          <a:cs typeface="+mn-cs"/>
                        </a:rPr>
                        <a:t>€ 1,6 m</a:t>
                      </a:r>
                    </a:p>
                  </a:txBody>
                  <a:tcPr marL="9525" marR="9525" marT="9525" marB="0">
                    <a:lnL>
                      <a:noFill/>
                    </a:lnL>
                    <a:lnR>
                      <a:noFill/>
                    </a:lnR>
                    <a:lnT>
                      <a:noFill/>
                    </a:lnT>
                    <a:lnB>
                      <a:noFill/>
                    </a:lnB>
                    <a:solidFill>
                      <a:srgbClr val="3E6FD2"/>
                    </a:solidFill>
                  </a:tcPr>
                </a:tc>
                <a:extLst>
                  <a:ext uri="{0D108BD9-81ED-4DB2-BD59-A6C34878D82A}">
                    <a16:rowId xmlns:a16="http://schemas.microsoft.com/office/drawing/2014/main" xmlns="" val="10000"/>
                  </a:ext>
                </a:extLst>
              </a:tr>
            </a:tbl>
          </a:graphicData>
        </a:graphic>
      </p:graphicFrame>
      <p:sp>
        <p:nvSpPr>
          <p:cNvPr id="2056" name="Oval 2055"/>
          <p:cNvSpPr/>
          <p:nvPr/>
        </p:nvSpPr>
        <p:spPr>
          <a:xfrm>
            <a:off x="3419475" y="2047875"/>
            <a:ext cx="2428875" cy="644525"/>
          </a:xfrm>
          <a:prstGeom prst="ellipse">
            <a:avLst/>
          </a:prstGeom>
          <a:noFill/>
          <a:ln>
            <a:solidFill>
              <a:srgbClr val="2D5EC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dirty="0">
                <a:solidFill>
                  <a:srgbClr val="3166CF"/>
                </a:solidFill>
              </a:rPr>
              <a:t>EU </a:t>
            </a:r>
            <a:r>
              <a:rPr lang="fr-FR" sz="1600" dirty="0" err="1">
                <a:solidFill>
                  <a:srgbClr val="3166CF"/>
                </a:solidFill>
              </a:rPr>
              <a:t>Funding</a:t>
            </a:r>
            <a:r>
              <a:rPr lang="fr-FR" sz="1600" dirty="0">
                <a:solidFill>
                  <a:srgbClr val="3166CF"/>
                </a:solidFill>
              </a:rPr>
              <a:t>: </a:t>
            </a:r>
          </a:p>
          <a:p>
            <a:pPr algn="ctr">
              <a:defRPr/>
            </a:pPr>
            <a:r>
              <a:rPr lang="fr-FR" sz="1600" dirty="0">
                <a:solidFill>
                  <a:srgbClr val="3166CF"/>
                </a:solidFill>
              </a:rPr>
              <a:t>€ 96 </a:t>
            </a:r>
            <a:r>
              <a:rPr lang="fr-FR" sz="1600" dirty="0" smtClean="0">
                <a:solidFill>
                  <a:srgbClr val="3166CF"/>
                </a:solidFill>
              </a:rPr>
              <a:t>m</a:t>
            </a:r>
            <a:endParaRPr lang="en-GB" sz="1600" dirty="0"/>
          </a:p>
        </p:txBody>
      </p:sp>
      <p:graphicFrame>
        <p:nvGraphicFramePr>
          <p:cNvPr id="15" name="Table 14"/>
          <p:cNvGraphicFramePr>
            <a:graphicFrameLocks noGrp="1"/>
          </p:cNvGraphicFramePr>
          <p:nvPr>
            <p:extLst>
              <p:ext uri="{D42A27DB-BD31-4B8C-83A1-F6EECF244321}">
                <p14:modId xmlns:p14="http://schemas.microsoft.com/office/powerpoint/2010/main" val="3516347529"/>
              </p:ext>
            </p:extLst>
          </p:nvPr>
        </p:nvGraphicFramePr>
        <p:xfrm>
          <a:off x="4667036" y="5373217"/>
          <a:ext cx="3466480" cy="576064"/>
        </p:xfrm>
        <a:graphic>
          <a:graphicData uri="http://schemas.openxmlformats.org/drawingml/2006/table">
            <a:tbl>
              <a:tblPr/>
              <a:tblGrid>
                <a:gridCol w="3466480">
                  <a:extLst>
                    <a:ext uri="{9D8B030D-6E8A-4147-A177-3AD203B41FA5}">
                      <a16:colId xmlns:a16="http://schemas.microsoft.com/office/drawing/2014/main" xmlns="" val="20000"/>
                    </a:ext>
                  </a:extLst>
                </a:gridCol>
              </a:tblGrid>
              <a:tr h="576064">
                <a:tc>
                  <a:txBody>
                    <a:bodyPr/>
                    <a:lstStyle/>
                    <a:p>
                      <a:pPr marL="0" algn="l" defTabSz="457200" rtl="0" eaLnBrk="1" fontAlgn="t" latinLnBrk="0" hangingPunct="1"/>
                      <a:r>
                        <a:rPr lang="fr-LU" sz="1400" b="1" kern="1200" dirty="0" smtClean="0">
                          <a:ln w="9525" cap="rnd" cmpd="sng" algn="ctr">
                            <a:solidFill>
                              <a:srgbClr val="558ED5"/>
                            </a:solidFill>
                            <a:prstDash val="solid"/>
                            <a:bevel/>
                          </a:ln>
                          <a:solidFill>
                            <a:schemeClr val="lt1"/>
                          </a:solidFill>
                          <a:latin typeface="Myriad Pro"/>
                          <a:ea typeface="+mn-ea"/>
                          <a:cs typeface="+mn-cs"/>
                        </a:rPr>
                        <a:t>JATC – Joint Action on Tobacco Control</a:t>
                      </a:r>
                    </a:p>
                    <a:p>
                      <a:pPr marL="0" algn="l" defTabSz="457200" rtl="0" eaLnBrk="1" fontAlgn="t" latinLnBrk="0" hangingPunct="1"/>
                      <a:r>
                        <a:rPr lang="fr-LU" sz="1400" b="1" kern="1200" dirty="0" smtClean="0">
                          <a:ln w="9525" cap="rnd" cmpd="sng" algn="ctr">
                            <a:solidFill>
                              <a:srgbClr val="558ED5"/>
                            </a:solidFill>
                            <a:prstDash val="solid"/>
                            <a:bevel/>
                          </a:ln>
                          <a:solidFill>
                            <a:schemeClr val="lt1"/>
                          </a:solidFill>
                          <a:latin typeface="Myriad Pro"/>
                          <a:ea typeface="+mn-ea"/>
                          <a:cs typeface="+mn-cs"/>
                        </a:rPr>
                        <a:t>€ 1.95 m</a:t>
                      </a:r>
                      <a:endParaRPr lang="en-GB" sz="1400" b="1" kern="1200" dirty="0">
                        <a:ln w="9525" cap="rnd" cmpd="sng" algn="ctr">
                          <a:solidFill>
                            <a:srgbClr val="558ED5"/>
                          </a:solidFill>
                          <a:prstDash val="solid"/>
                          <a:bevel/>
                        </a:ln>
                        <a:solidFill>
                          <a:schemeClr val="lt1"/>
                        </a:solidFill>
                        <a:latin typeface="Myriad Pro"/>
                        <a:ea typeface="+mn-ea"/>
                        <a:cs typeface="+mn-cs"/>
                      </a:endParaRPr>
                    </a:p>
                  </a:txBody>
                  <a:tcPr marL="9525" marR="9525" marT="9525" marB="0">
                    <a:lnL>
                      <a:noFill/>
                    </a:lnL>
                    <a:lnR>
                      <a:noFill/>
                    </a:lnR>
                    <a:lnT>
                      <a:noFill/>
                    </a:lnT>
                    <a:lnB>
                      <a:noFill/>
                    </a:lnB>
                    <a:solidFill>
                      <a:srgbClr val="3E6FD2"/>
                    </a:solidFill>
                  </a:tcPr>
                </a:tc>
                <a:extLst>
                  <a:ext uri="{0D108BD9-81ED-4DB2-BD59-A6C34878D82A}">
                    <a16:rowId xmlns:a16="http://schemas.microsoft.com/office/drawing/2014/main" xmlns="" val="10000"/>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383155381"/>
              </p:ext>
            </p:extLst>
          </p:nvPr>
        </p:nvGraphicFramePr>
        <p:xfrm>
          <a:off x="827584" y="3573017"/>
          <a:ext cx="3500948" cy="504056"/>
        </p:xfrm>
        <a:graphic>
          <a:graphicData uri="http://schemas.openxmlformats.org/drawingml/2006/table">
            <a:tbl>
              <a:tblPr>
                <a:tableStyleId>{5C22544A-7EE6-4342-B048-85BDC9FD1C3A}</a:tableStyleId>
              </a:tblPr>
              <a:tblGrid>
                <a:gridCol w="3500948">
                  <a:extLst>
                    <a:ext uri="{9D8B030D-6E8A-4147-A177-3AD203B41FA5}">
                      <a16:colId xmlns:a16="http://schemas.microsoft.com/office/drawing/2014/main" xmlns="" val="20000"/>
                    </a:ext>
                  </a:extLst>
                </a:gridCol>
              </a:tblGrid>
              <a:tr h="504056">
                <a:tc>
                  <a:txBody>
                    <a:bodyPr/>
                    <a:lstStyle/>
                    <a:p>
                      <a:pPr algn="l" fontAlgn="t"/>
                      <a:r>
                        <a:rPr lang="en-GB" sz="1400" b="1" kern="1200" dirty="0" smtClean="0">
                          <a:ln w="9525" cap="rnd" cmpd="sng" algn="ctr">
                            <a:solidFill>
                              <a:srgbClr val="558ED5"/>
                            </a:solidFill>
                            <a:prstDash val="solid"/>
                            <a:bevel/>
                          </a:ln>
                          <a:solidFill>
                            <a:schemeClr val="lt1"/>
                          </a:solidFill>
                          <a:latin typeface="Myriad Pro"/>
                          <a:ea typeface="+mn-ea"/>
                          <a:cs typeface="+mn-cs"/>
                        </a:rPr>
                        <a:t>JANPA – Joint Action on Nutrition and Physical Activity </a:t>
                      </a:r>
                      <a:r>
                        <a:rPr lang="en-GB" sz="1400" b="1" kern="1200" baseline="0" dirty="0" smtClean="0">
                          <a:ln w="9525" cap="rnd" cmpd="sng" algn="ctr">
                            <a:solidFill>
                              <a:srgbClr val="558ED5"/>
                            </a:solidFill>
                            <a:prstDash val="solid"/>
                            <a:bevel/>
                          </a:ln>
                          <a:solidFill>
                            <a:schemeClr val="lt1"/>
                          </a:solidFill>
                          <a:latin typeface="Myriad Pro"/>
                          <a:ea typeface="+mn-ea"/>
                          <a:cs typeface="+mn-cs"/>
                        </a:rPr>
                        <a:t> </a:t>
                      </a:r>
                      <a:r>
                        <a:rPr lang="fr-LU" sz="1400" b="1" kern="1200" dirty="0" smtClean="0">
                          <a:ln w="9525" cap="rnd" cmpd="sng" algn="ctr">
                            <a:solidFill>
                              <a:srgbClr val="558ED5"/>
                            </a:solidFill>
                            <a:prstDash val="solid"/>
                            <a:bevel/>
                          </a:ln>
                          <a:solidFill>
                            <a:schemeClr val="lt1"/>
                          </a:solidFill>
                          <a:latin typeface="Myriad Pro"/>
                          <a:ea typeface="+mn-ea"/>
                          <a:cs typeface="+mn-cs"/>
                        </a:rPr>
                        <a:t>€ 1.2 m</a:t>
                      </a:r>
                      <a:endParaRPr lang="en-GB" sz="1400" b="1" kern="1200" dirty="0">
                        <a:ln w="9525" cap="rnd" cmpd="sng" algn="ctr">
                          <a:solidFill>
                            <a:srgbClr val="558ED5"/>
                          </a:solidFill>
                          <a:prstDash val="solid"/>
                          <a:bevel/>
                        </a:ln>
                        <a:solidFill>
                          <a:schemeClr val="lt1"/>
                        </a:solidFill>
                        <a:latin typeface="Myriad Pro"/>
                        <a:ea typeface="+mn-ea"/>
                        <a:cs typeface="+mn-cs"/>
                      </a:endParaRPr>
                    </a:p>
                  </a:txBody>
                  <a:tcPr marL="9525" marR="9525" marT="9525" marB="0">
                    <a:solidFill>
                      <a:srgbClr val="2D5EC1"/>
                    </a:solidFill>
                  </a:tcPr>
                </a:tc>
                <a:extLst>
                  <a:ext uri="{0D108BD9-81ED-4DB2-BD59-A6C34878D82A}">
                    <a16:rowId xmlns:a16="http://schemas.microsoft.com/office/drawing/2014/main" xmlns=""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37699790"/>
              </p:ext>
            </p:extLst>
          </p:nvPr>
        </p:nvGraphicFramePr>
        <p:xfrm>
          <a:off x="823804" y="4293096"/>
          <a:ext cx="3500948" cy="649605"/>
        </p:xfrm>
        <a:graphic>
          <a:graphicData uri="http://schemas.openxmlformats.org/drawingml/2006/table">
            <a:tbl>
              <a:tblPr>
                <a:tableStyleId>{5C22544A-7EE6-4342-B048-85BDC9FD1C3A}</a:tableStyleId>
              </a:tblPr>
              <a:tblGrid>
                <a:gridCol w="3500948">
                  <a:extLst>
                    <a:ext uri="{9D8B030D-6E8A-4147-A177-3AD203B41FA5}">
                      <a16:colId xmlns:a16="http://schemas.microsoft.com/office/drawing/2014/main" xmlns="" val="20000"/>
                    </a:ext>
                  </a:extLst>
                </a:gridCol>
              </a:tblGrid>
              <a:tr h="0">
                <a:tc>
                  <a:txBody>
                    <a:bodyPr/>
                    <a:lstStyle/>
                    <a:p>
                      <a:pPr algn="l" fontAlgn="t"/>
                      <a:r>
                        <a:rPr lang="it-IT" sz="1400" b="1" kern="1200" baseline="0" dirty="0" err="1" smtClean="0">
                          <a:ln w="9525" cap="rnd" cmpd="sng" algn="ctr">
                            <a:solidFill>
                              <a:srgbClr val="558ED5"/>
                            </a:solidFill>
                            <a:prstDash val="solid"/>
                            <a:bevel/>
                          </a:ln>
                          <a:solidFill>
                            <a:schemeClr val="lt1"/>
                          </a:solidFill>
                          <a:latin typeface="Myriad Pro"/>
                          <a:ea typeface="+mn-ea"/>
                          <a:cs typeface="+mn-cs"/>
                        </a:rPr>
                        <a:t>Other</a:t>
                      </a:r>
                      <a:r>
                        <a:rPr lang="it-IT" sz="1400" b="1" kern="1200" baseline="0" dirty="0" smtClean="0">
                          <a:ln w="9525" cap="rnd" cmpd="sng" algn="ctr">
                            <a:solidFill>
                              <a:srgbClr val="558ED5"/>
                            </a:solidFill>
                            <a:prstDash val="solid"/>
                            <a:bevel/>
                          </a:ln>
                          <a:solidFill>
                            <a:schemeClr val="lt1"/>
                          </a:solidFill>
                          <a:latin typeface="Myriad Pro"/>
                          <a:ea typeface="+mn-ea"/>
                          <a:cs typeface="+mn-cs"/>
                        </a:rPr>
                        <a:t> </a:t>
                      </a:r>
                      <a:r>
                        <a:rPr lang="it-IT" sz="1400" b="1" kern="1200" baseline="0" dirty="0" err="1" smtClean="0">
                          <a:ln w="9525" cap="rnd" cmpd="sng" algn="ctr">
                            <a:solidFill>
                              <a:srgbClr val="558ED5"/>
                            </a:solidFill>
                            <a:prstDash val="solid"/>
                            <a:bevel/>
                          </a:ln>
                          <a:solidFill>
                            <a:schemeClr val="lt1"/>
                          </a:solidFill>
                          <a:latin typeface="Myriad Pro"/>
                          <a:ea typeface="+mn-ea"/>
                          <a:cs typeface="+mn-cs"/>
                        </a:rPr>
                        <a:t>activities</a:t>
                      </a:r>
                      <a:r>
                        <a:rPr lang="it-IT" sz="1400" b="1" kern="1200" baseline="0" dirty="0" smtClean="0">
                          <a:ln w="9525" cap="rnd" cmpd="sng" algn="ctr">
                            <a:solidFill>
                              <a:srgbClr val="558ED5"/>
                            </a:solidFill>
                            <a:prstDash val="solid"/>
                            <a:bevel/>
                          </a:ln>
                          <a:solidFill>
                            <a:schemeClr val="lt1"/>
                          </a:solidFill>
                          <a:latin typeface="Myriad Pro"/>
                          <a:ea typeface="+mn-ea"/>
                          <a:cs typeface="+mn-cs"/>
                        </a:rPr>
                        <a:t> on </a:t>
                      </a:r>
                      <a:r>
                        <a:rPr lang="it-IT" sz="1400" b="1" kern="1200" baseline="0" dirty="0" err="1" smtClean="0">
                          <a:ln w="9525" cap="rnd" cmpd="sng" algn="ctr">
                            <a:solidFill>
                              <a:srgbClr val="558ED5"/>
                            </a:solidFill>
                            <a:prstDash val="solid"/>
                            <a:bevel/>
                          </a:ln>
                          <a:solidFill>
                            <a:schemeClr val="lt1"/>
                          </a:solidFill>
                          <a:latin typeface="Myriad Pro"/>
                          <a:ea typeface="+mn-ea"/>
                          <a:cs typeface="+mn-cs"/>
                        </a:rPr>
                        <a:t>tobacco</a:t>
                      </a:r>
                      <a:r>
                        <a:rPr lang="it-IT" sz="1400" b="1" kern="1200" baseline="0" dirty="0" smtClean="0">
                          <a:ln w="9525" cap="rnd" cmpd="sng" algn="ctr">
                            <a:solidFill>
                              <a:srgbClr val="558ED5"/>
                            </a:solidFill>
                            <a:prstDash val="solid"/>
                            <a:bevel/>
                          </a:ln>
                          <a:solidFill>
                            <a:schemeClr val="lt1"/>
                          </a:solidFill>
                          <a:latin typeface="Myriad Pro"/>
                          <a:ea typeface="+mn-ea"/>
                          <a:cs typeface="+mn-cs"/>
                        </a:rPr>
                        <a:t> control </a:t>
                      </a:r>
                    </a:p>
                    <a:p>
                      <a:pPr algn="l" fontAlgn="t"/>
                      <a:r>
                        <a:rPr lang="it-IT" sz="1400" b="1" kern="1200" baseline="0" dirty="0" err="1" smtClean="0">
                          <a:ln w="9525" cap="rnd" cmpd="sng" algn="ctr">
                            <a:solidFill>
                              <a:srgbClr val="558ED5"/>
                            </a:solidFill>
                            <a:prstDash val="solid"/>
                            <a:bevel/>
                          </a:ln>
                          <a:solidFill>
                            <a:schemeClr val="lt1"/>
                          </a:solidFill>
                          <a:latin typeface="Myriad Pro"/>
                          <a:ea typeface="+mn-ea"/>
                          <a:cs typeface="+mn-cs"/>
                        </a:rPr>
                        <a:t>including</a:t>
                      </a:r>
                      <a:r>
                        <a:rPr lang="it-IT" sz="1400" b="1" kern="1200" baseline="0" dirty="0" smtClean="0">
                          <a:ln w="9525" cap="rnd" cmpd="sng" algn="ctr">
                            <a:solidFill>
                              <a:srgbClr val="558ED5"/>
                            </a:solidFill>
                            <a:prstDash val="solid"/>
                            <a:bevel/>
                          </a:ln>
                          <a:solidFill>
                            <a:schemeClr val="lt1"/>
                          </a:solidFill>
                          <a:latin typeface="Myriad Pro"/>
                          <a:ea typeface="+mn-ea"/>
                          <a:cs typeface="+mn-cs"/>
                        </a:rPr>
                        <a:t> </a:t>
                      </a:r>
                      <a:r>
                        <a:rPr lang="it-IT" sz="1400" b="1" kern="1200" baseline="0" dirty="0" err="1" smtClean="0">
                          <a:ln w="9525" cap="rnd" cmpd="sng" algn="ctr">
                            <a:solidFill>
                              <a:srgbClr val="558ED5"/>
                            </a:solidFill>
                            <a:prstDash val="solid"/>
                            <a:bevel/>
                          </a:ln>
                          <a:solidFill>
                            <a:schemeClr val="lt1"/>
                          </a:solidFill>
                          <a:latin typeface="Myriad Pro"/>
                          <a:ea typeface="+mn-ea"/>
                          <a:cs typeface="+mn-cs"/>
                        </a:rPr>
                        <a:t>operating</a:t>
                      </a:r>
                      <a:r>
                        <a:rPr lang="it-IT" sz="1400" b="1" kern="1200" baseline="0" dirty="0" smtClean="0">
                          <a:ln w="9525" cap="rnd" cmpd="sng" algn="ctr">
                            <a:solidFill>
                              <a:srgbClr val="558ED5"/>
                            </a:solidFill>
                            <a:prstDash val="solid"/>
                            <a:bevel/>
                          </a:ln>
                          <a:solidFill>
                            <a:schemeClr val="lt1"/>
                          </a:solidFill>
                          <a:latin typeface="Myriad Pro"/>
                          <a:ea typeface="+mn-ea"/>
                          <a:cs typeface="+mn-cs"/>
                        </a:rPr>
                        <a:t> </a:t>
                      </a:r>
                      <a:r>
                        <a:rPr lang="it-IT" sz="1400" b="1" kern="1200" baseline="0" dirty="0" err="1" smtClean="0">
                          <a:ln w="9525" cap="rnd" cmpd="sng" algn="ctr">
                            <a:solidFill>
                              <a:srgbClr val="558ED5"/>
                            </a:solidFill>
                            <a:prstDash val="solid"/>
                            <a:bevel/>
                          </a:ln>
                          <a:solidFill>
                            <a:schemeClr val="lt1"/>
                          </a:solidFill>
                          <a:latin typeface="Myriad Pro"/>
                          <a:ea typeface="+mn-ea"/>
                          <a:cs typeface="+mn-cs"/>
                        </a:rPr>
                        <a:t>grants</a:t>
                      </a:r>
                      <a:r>
                        <a:rPr lang="it-IT" sz="1400" b="1" kern="1200" baseline="0" dirty="0" smtClean="0">
                          <a:ln w="9525" cap="rnd" cmpd="sng" algn="ctr">
                            <a:solidFill>
                              <a:srgbClr val="558ED5"/>
                            </a:solidFill>
                            <a:prstDash val="solid"/>
                            <a:bevel/>
                          </a:ln>
                          <a:solidFill>
                            <a:schemeClr val="lt1"/>
                          </a:solidFill>
                          <a:latin typeface="Myriad Pro"/>
                          <a:ea typeface="+mn-ea"/>
                          <a:cs typeface="+mn-cs"/>
                        </a:rPr>
                        <a:t> to </a:t>
                      </a:r>
                      <a:r>
                        <a:rPr lang="it-IT" sz="1400" b="1" kern="1200" baseline="0" dirty="0" err="1" smtClean="0">
                          <a:ln w="9525" cap="rnd" cmpd="sng" algn="ctr">
                            <a:solidFill>
                              <a:srgbClr val="558ED5"/>
                            </a:solidFill>
                            <a:prstDash val="solid"/>
                            <a:bevel/>
                          </a:ln>
                          <a:solidFill>
                            <a:schemeClr val="lt1"/>
                          </a:solidFill>
                          <a:latin typeface="Myriad Pro"/>
                          <a:ea typeface="+mn-ea"/>
                          <a:cs typeface="+mn-cs"/>
                        </a:rPr>
                        <a:t>NGOs</a:t>
                      </a:r>
                      <a:r>
                        <a:rPr lang="it-IT" sz="1400" b="1" kern="1200" baseline="0" dirty="0" smtClean="0">
                          <a:ln w="9525" cap="rnd" cmpd="sng" algn="ctr">
                            <a:solidFill>
                              <a:srgbClr val="558ED5"/>
                            </a:solidFill>
                            <a:prstDash val="solid"/>
                            <a:bevel/>
                          </a:ln>
                          <a:solidFill>
                            <a:schemeClr val="lt1"/>
                          </a:solidFill>
                          <a:latin typeface="Myriad Pro"/>
                          <a:ea typeface="+mn-ea"/>
                          <a:cs typeface="+mn-cs"/>
                        </a:rPr>
                        <a:t> </a:t>
                      </a:r>
                    </a:p>
                    <a:p>
                      <a:pPr algn="l" fontAlgn="t"/>
                      <a:r>
                        <a:rPr lang="it-IT" sz="1400" b="1" kern="1200" baseline="0" dirty="0" smtClean="0">
                          <a:ln w="9525" cap="rnd" cmpd="sng" algn="ctr">
                            <a:solidFill>
                              <a:srgbClr val="558ED5"/>
                            </a:solidFill>
                            <a:prstDash val="solid"/>
                            <a:bevel/>
                          </a:ln>
                          <a:solidFill>
                            <a:schemeClr val="lt1"/>
                          </a:solidFill>
                          <a:latin typeface="Myriad Pro"/>
                          <a:ea typeface="+mn-ea"/>
                          <a:cs typeface="+mn-cs"/>
                        </a:rPr>
                        <a:t>€ 5 m </a:t>
                      </a:r>
                      <a:endParaRPr lang="en-GB" sz="1400" b="1" kern="1200" dirty="0">
                        <a:ln w="9525" cap="rnd" cmpd="sng" algn="ctr">
                          <a:solidFill>
                            <a:srgbClr val="558ED5"/>
                          </a:solidFill>
                          <a:prstDash val="solid"/>
                          <a:bevel/>
                        </a:ln>
                        <a:solidFill>
                          <a:schemeClr val="lt1"/>
                        </a:solidFill>
                        <a:latin typeface="Myriad Pro"/>
                        <a:ea typeface="+mn-ea"/>
                        <a:cs typeface="+mn-cs"/>
                      </a:endParaRPr>
                    </a:p>
                  </a:txBody>
                  <a:tcPr marL="9525" marR="9525" marT="9525" marB="0">
                    <a:solidFill>
                      <a:srgbClr val="2D5EC1"/>
                    </a:solidFill>
                  </a:tcPr>
                </a:tc>
                <a:extLst>
                  <a:ext uri="{0D108BD9-81ED-4DB2-BD59-A6C34878D82A}">
                    <a16:rowId xmlns:a16="http://schemas.microsoft.com/office/drawing/2014/main" xmlns=""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808923071"/>
              </p:ext>
            </p:extLst>
          </p:nvPr>
        </p:nvGraphicFramePr>
        <p:xfrm>
          <a:off x="827584" y="5157192"/>
          <a:ext cx="3500948" cy="436245"/>
        </p:xfrm>
        <a:graphic>
          <a:graphicData uri="http://schemas.openxmlformats.org/drawingml/2006/table">
            <a:tbl>
              <a:tblPr>
                <a:tableStyleId>{5C22544A-7EE6-4342-B048-85BDC9FD1C3A}</a:tableStyleId>
              </a:tblPr>
              <a:tblGrid>
                <a:gridCol w="3500948">
                  <a:extLst>
                    <a:ext uri="{9D8B030D-6E8A-4147-A177-3AD203B41FA5}">
                      <a16:colId xmlns:a16="http://schemas.microsoft.com/office/drawing/2014/main" xmlns="" val="20000"/>
                    </a:ext>
                  </a:extLst>
                </a:gridCol>
              </a:tblGrid>
              <a:tr h="0">
                <a:tc>
                  <a:txBody>
                    <a:bodyPr/>
                    <a:lstStyle/>
                    <a:p>
                      <a:pPr algn="l" fontAlgn="t"/>
                      <a:r>
                        <a:rPr lang="en-GB" sz="1400" b="1" kern="1200" dirty="0" smtClean="0">
                          <a:ln w="9525" cap="rnd" cmpd="sng" algn="ctr">
                            <a:solidFill>
                              <a:srgbClr val="558ED5"/>
                            </a:solidFill>
                            <a:prstDash val="solid"/>
                            <a:bevel/>
                          </a:ln>
                          <a:solidFill>
                            <a:schemeClr val="lt1"/>
                          </a:solidFill>
                          <a:latin typeface="Myriad Pro"/>
                          <a:ea typeface="+mn-ea"/>
                          <a:cs typeface="+mn-cs"/>
                        </a:rPr>
                        <a:t>Activities</a:t>
                      </a:r>
                      <a:r>
                        <a:rPr lang="en-GB" sz="1400" b="1" kern="1200" baseline="0" dirty="0" smtClean="0">
                          <a:ln w="9525" cap="rnd" cmpd="sng" algn="ctr">
                            <a:solidFill>
                              <a:srgbClr val="558ED5"/>
                            </a:solidFill>
                            <a:prstDash val="solid"/>
                            <a:bevel/>
                          </a:ln>
                          <a:solidFill>
                            <a:schemeClr val="lt1"/>
                          </a:solidFill>
                          <a:latin typeface="Myriad Pro"/>
                          <a:ea typeface="+mn-ea"/>
                          <a:cs typeface="+mn-cs"/>
                        </a:rPr>
                        <a:t> on reducing alcohol related harm </a:t>
                      </a:r>
                      <a:r>
                        <a:rPr lang="fr-LU" sz="1400" b="1" kern="1200" dirty="0" smtClean="0">
                          <a:ln w="9525" cap="rnd" cmpd="sng" algn="ctr">
                            <a:solidFill>
                              <a:srgbClr val="558ED5"/>
                            </a:solidFill>
                            <a:prstDash val="solid"/>
                            <a:bevel/>
                          </a:ln>
                          <a:solidFill>
                            <a:schemeClr val="lt1"/>
                          </a:solidFill>
                          <a:latin typeface="Myriad Pro"/>
                          <a:ea typeface="+mn-ea"/>
                          <a:cs typeface="+mn-cs"/>
                        </a:rPr>
                        <a:t>€ 4.3 m</a:t>
                      </a:r>
                      <a:endParaRPr lang="en-GB" sz="1400" b="1" kern="1200" dirty="0">
                        <a:ln w="9525" cap="rnd" cmpd="sng" algn="ctr">
                          <a:solidFill>
                            <a:srgbClr val="558ED5"/>
                          </a:solidFill>
                          <a:prstDash val="solid"/>
                          <a:bevel/>
                        </a:ln>
                        <a:solidFill>
                          <a:schemeClr val="lt1"/>
                        </a:solidFill>
                        <a:latin typeface="Myriad Pro"/>
                        <a:ea typeface="+mn-ea"/>
                        <a:cs typeface="+mn-cs"/>
                      </a:endParaRPr>
                    </a:p>
                  </a:txBody>
                  <a:tcPr marL="9525" marR="9525" marT="9525" marB="0">
                    <a:solidFill>
                      <a:srgbClr val="2D5EC1"/>
                    </a:solidFill>
                  </a:tcPr>
                </a:tc>
                <a:extLst>
                  <a:ext uri="{0D108BD9-81ED-4DB2-BD59-A6C34878D82A}">
                    <a16:rowId xmlns:a16="http://schemas.microsoft.com/office/drawing/2014/main" xmlns=""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404061699"/>
              </p:ext>
            </p:extLst>
          </p:nvPr>
        </p:nvGraphicFramePr>
        <p:xfrm>
          <a:off x="4633912" y="3573016"/>
          <a:ext cx="3500948" cy="504056"/>
        </p:xfrm>
        <a:graphic>
          <a:graphicData uri="http://schemas.openxmlformats.org/drawingml/2006/table">
            <a:tbl>
              <a:tblPr>
                <a:tableStyleId>{5C22544A-7EE6-4342-B048-85BDC9FD1C3A}</a:tableStyleId>
              </a:tblPr>
              <a:tblGrid>
                <a:gridCol w="3500948">
                  <a:extLst>
                    <a:ext uri="{9D8B030D-6E8A-4147-A177-3AD203B41FA5}">
                      <a16:colId xmlns:a16="http://schemas.microsoft.com/office/drawing/2014/main" xmlns="" val="20000"/>
                    </a:ext>
                  </a:extLst>
                </a:gridCol>
              </a:tblGrid>
              <a:tr h="504056">
                <a:tc>
                  <a:txBody>
                    <a:bodyPr/>
                    <a:lstStyle/>
                    <a:p>
                      <a:pPr algn="l" fontAlgn="t"/>
                      <a:r>
                        <a:rPr lang="en-GB" sz="1400" b="1" kern="1200" dirty="0" err="1" smtClean="0">
                          <a:ln w="9525" cap="rnd" cmpd="sng" algn="ctr">
                            <a:solidFill>
                              <a:srgbClr val="558ED5"/>
                            </a:solidFill>
                            <a:prstDash val="solid"/>
                            <a:bevel/>
                          </a:ln>
                          <a:solidFill>
                            <a:schemeClr val="lt1"/>
                          </a:solidFill>
                          <a:latin typeface="Myriad Pro"/>
                          <a:ea typeface="+mn-ea"/>
                          <a:cs typeface="+mn-cs"/>
                        </a:rPr>
                        <a:t>iPPAC</a:t>
                      </a:r>
                      <a:r>
                        <a:rPr lang="en-GB" sz="1400" b="1" kern="1200" dirty="0" smtClean="0">
                          <a:ln w="9525" cap="rnd" cmpd="sng" algn="ctr">
                            <a:solidFill>
                              <a:srgbClr val="558ED5"/>
                            </a:solidFill>
                            <a:prstDash val="solid"/>
                            <a:bevel/>
                          </a:ln>
                          <a:solidFill>
                            <a:schemeClr val="lt1"/>
                          </a:solidFill>
                          <a:latin typeface="Myriad Pro"/>
                          <a:ea typeface="+mn-ea"/>
                          <a:cs typeface="+mn-cs"/>
                        </a:rPr>
                        <a:t> – Joint Action on Cancer </a:t>
                      </a:r>
                      <a:r>
                        <a:rPr lang="en-GB" sz="1400" b="1" kern="1200" baseline="0" dirty="0" smtClean="0">
                          <a:ln w="9525" cap="rnd" cmpd="sng" algn="ctr">
                            <a:solidFill>
                              <a:srgbClr val="558ED5"/>
                            </a:solidFill>
                            <a:prstDash val="solid"/>
                            <a:bevel/>
                          </a:ln>
                          <a:solidFill>
                            <a:schemeClr val="lt1"/>
                          </a:solidFill>
                          <a:latin typeface="Myriad Pro"/>
                          <a:ea typeface="+mn-ea"/>
                          <a:cs typeface="+mn-cs"/>
                        </a:rPr>
                        <a:t> </a:t>
                      </a:r>
                      <a:r>
                        <a:rPr lang="fr-LU" sz="1400" b="1" kern="1200" dirty="0" smtClean="0">
                          <a:ln w="9525" cap="rnd" cmpd="sng" algn="ctr">
                            <a:solidFill>
                              <a:srgbClr val="558ED5"/>
                            </a:solidFill>
                            <a:prstDash val="solid"/>
                            <a:bevel/>
                          </a:ln>
                          <a:solidFill>
                            <a:schemeClr val="lt1"/>
                          </a:solidFill>
                          <a:latin typeface="Myriad Pro"/>
                          <a:ea typeface="+mn-ea"/>
                          <a:cs typeface="+mn-cs"/>
                        </a:rPr>
                        <a:t>€ 4.5 m</a:t>
                      </a:r>
                    </a:p>
                    <a:p>
                      <a:pPr algn="l" fontAlgn="t"/>
                      <a:r>
                        <a:rPr lang="fr-LU" sz="1400" b="1" kern="1200" dirty="0" smtClean="0">
                          <a:ln w="9525" cap="rnd" cmpd="sng" algn="ctr">
                            <a:solidFill>
                              <a:srgbClr val="558ED5"/>
                            </a:solidFill>
                            <a:prstDash val="solid"/>
                            <a:bevel/>
                          </a:ln>
                          <a:solidFill>
                            <a:schemeClr val="lt1"/>
                          </a:solidFill>
                          <a:latin typeface="Myriad Pro"/>
                          <a:ea typeface="+mn-ea"/>
                          <a:cs typeface="+mn-cs"/>
                        </a:rPr>
                        <a:t>JARC – Joint Action on rare cancers €1.5</a:t>
                      </a:r>
                      <a:endParaRPr lang="en-GB" sz="1400" b="1" kern="1200" dirty="0">
                        <a:ln w="9525" cap="rnd" cmpd="sng" algn="ctr">
                          <a:solidFill>
                            <a:srgbClr val="558ED5"/>
                          </a:solidFill>
                          <a:prstDash val="solid"/>
                          <a:bevel/>
                        </a:ln>
                        <a:solidFill>
                          <a:schemeClr val="lt1"/>
                        </a:solidFill>
                        <a:latin typeface="Myriad Pro"/>
                        <a:ea typeface="+mn-ea"/>
                        <a:cs typeface="+mn-cs"/>
                      </a:endParaRPr>
                    </a:p>
                  </a:txBody>
                  <a:tcPr marL="9525" marR="9525" marT="9525" marB="0">
                    <a:solidFill>
                      <a:srgbClr val="2D5EC1"/>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279973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56"/>
                                        </p:tgtEl>
                                        <p:attrNameLst>
                                          <p:attrName>style.visibility</p:attrName>
                                        </p:attrNameLst>
                                      </p:cBhvr>
                                      <p:to>
                                        <p:strVal val="visible"/>
                                      </p:to>
                                    </p:set>
                                    <p:animEffect transition="in" filter="fade">
                                      <p:cBhvr>
                                        <p:cTn id="14" dur="1000"/>
                                        <p:tgtEl>
                                          <p:spTgt spid="2056"/>
                                        </p:tgtEl>
                                      </p:cBhvr>
                                    </p:animEffect>
                                    <p:anim calcmode="lin" valueType="num">
                                      <p:cBhvr>
                                        <p:cTn id="15" dur="1000" fill="hold"/>
                                        <p:tgtEl>
                                          <p:spTgt spid="2056"/>
                                        </p:tgtEl>
                                        <p:attrNameLst>
                                          <p:attrName>ppt_x</p:attrName>
                                        </p:attrNameLst>
                                      </p:cBhvr>
                                      <p:tavLst>
                                        <p:tav tm="0">
                                          <p:val>
                                            <p:strVal val="#ppt_x"/>
                                          </p:val>
                                        </p:tav>
                                        <p:tav tm="100000">
                                          <p:val>
                                            <p:strVal val="#ppt_x"/>
                                          </p:val>
                                        </p:tav>
                                      </p:tavLst>
                                    </p:anim>
                                    <p:anim calcmode="lin" valueType="num">
                                      <p:cBhvr>
                                        <p:cTn id="16" dur="1000" fill="hold"/>
                                        <p:tgtEl>
                                          <p:spTgt spid="205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1000"/>
                                        <p:tgtEl>
                                          <p:spTgt spid="12"/>
                                        </p:tgtEl>
                                      </p:cBhvr>
                                    </p:animEffect>
                                    <p:anim calcmode="lin" valueType="num">
                                      <p:cBhvr>
                                        <p:cTn id="71" dur="1000" fill="hold"/>
                                        <p:tgtEl>
                                          <p:spTgt spid="12"/>
                                        </p:tgtEl>
                                        <p:attrNameLst>
                                          <p:attrName>ppt_x</p:attrName>
                                        </p:attrNameLst>
                                      </p:cBhvr>
                                      <p:tavLst>
                                        <p:tav tm="0">
                                          <p:val>
                                            <p:strVal val="#ppt_x"/>
                                          </p:val>
                                        </p:tav>
                                        <p:tav tm="100000">
                                          <p:val>
                                            <p:strVal val="#ppt_x"/>
                                          </p:val>
                                        </p:tav>
                                      </p:tavLst>
                                    </p:anim>
                                    <p:anim calcmode="lin" valueType="num">
                                      <p:cBhvr>
                                        <p:cTn id="7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1000"/>
                                        <p:tgtEl>
                                          <p:spTgt spid="14"/>
                                        </p:tgtEl>
                                      </p:cBhvr>
                                    </p:animEffect>
                                    <p:anim calcmode="lin" valueType="num">
                                      <p:cBhvr>
                                        <p:cTn id="78" dur="1000" fill="hold"/>
                                        <p:tgtEl>
                                          <p:spTgt spid="14"/>
                                        </p:tgtEl>
                                        <p:attrNameLst>
                                          <p:attrName>ppt_x</p:attrName>
                                        </p:attrNameLst>
                                      </p:cBhvr>
                                      <p:tavLst>
                                        <p:tav tm="0">
                                          <p:val>
                                            <p:strVal val="#ppt_x"/>
                                          </p:val>
                                        </p:tav>
                                        <p:tav tm="100000">
                                          <p:val>
                                            <p:strVal val="#ppt_x"/>
                                          </p:val>
                                        </p:tav>
                                      </p:tavLst>
                                    </p:anim>
                                    <p:anim calcmode="lin" valueType="num">
                                      <p:cBhvr>
                                        <p:cTn id="7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17" grpId="0" animBg="1"/>
      <p:bldP spid="24" grpId="0" animBg="1"/>
      <p:bldP spid="20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a:xfrm>
            <a:off x="0" y="-171450"/>
            <a:ext cx="9144000" cy="2574925"/>
          </a:xfrm>
        </p:spPr>
        <p:txBody>
          <a:bodyPr/>
          <a:lstStyle/>
          <a:p>
            <a:r>
              <a:rPr lang="fr-FR" altLang="en-US" sz="2000" b="1" dirty="0" smtClean="0">
                <a:solidFill>
                  <a:srgbClr val="C00000"/>
                </a:solidFill>
                <a:latin typeface="Myriad Pro"/>
                <a:ea typeface="Myriad Pro"/>
                <a:cs typeface="Myriad Pro"/>
              </a:rPr>
              <a:t/>
            </a:r>
            <a:br>
              <a:rPr lang="fr-FR" altLang="en-US" sz="2000" b="1" dirty="0" smtClean="0">
                <a:solidFill>
                  <a:srgbClr val="C00000"/>
                </a:solidFill>
                <a:latin typeface="Myriad Pro"/>
                <a:ea typeface="Myriad Pro"/>
                <a:cs typeface="Myriad Pro"/>
              </a:rPr>
            </a:br>
            <a:r>
              <a:rPr lang="fr-FR" altLang="en-US" sz="2000" b="1" dirty="0">
                <a:solidFill>
                  <a:srgbClr val="C00000"/>
                </a:solidFill>
                <a:latin typeface="Myriad Pro"/>
                <a:ea typeface="Myriad Pro"/>
                <a:cs typeface="Myriad Pro"/>
              </a:rPr>
              <a:t/>
            </a:r>
            <a:br>
              <a:rPr lang="fr-FR" altLang="en-US" sz="2000" b="1" dirty="0">
                <a:solidFill>
                  <a:srgbClr val="C00000"/>
                </a:solidFill>
                <a:latin typeface="Myriad Pro"/>
                <a:ea typeface="Myriad Pro"/>
                <a:cs typeface="Myriad Pro"/>
              </a:rPr>
            </a:br>
            <a:r>
              <a:rPr lang="fr-FR" altLang="en-US" sz="2000" b="1" dirty="0" smtClean="0">
                <a:solidFill>
                  <a:srgbClr val="C00000"/>
                </a:solidFill>
                <a:latin typeface="Myriad Pro"/>
                <a:ea typeface="Myriad Pro"/>
                <a:cs typeface="Myriad Pro"/>
              </a:rPr>
              <a:t/>
            </a:r>
            <a:br>
              <a:rPr lang="fr-FR" altLang="en-US" sz="2000" b="1" dirty="0" smtClean="0">
                <a:solidFill>
                  <a:srgbClr val="C00000"/>
                </a:solidFill>
                <a:latin typeface="Myriad Pro"/>
                <a:ea typeface="Myriad Pro"/>
                <a:cs typeface="Myriad Pro"/>
              </a:rPr>
            </a:br>
            <a:r>
              <a:rPr lang="fr-FR" altLang="en-US" sz="2000" b="1" dirty="0" smtClean="0">
                <a:solidFill>
                  <a:srgbClr val="C00000"/>
                </a:solidFill>
                <a:latin typeface="Myriad Pro"/>
                <a:ea typeface="Myriad Pro"/>
                <a:cs typeface="Myriad Pro"/>
              </a:rPr>
              <a:t>Objective 2: Main </a:t>
            </a:r>
            <a:r>
              <a:rPr lang="fr-FR" altLang="en-US" sz="2000" b="1" dirty="0" err="1" smtClean="0">
                <a:solidFill>
                  <a:srgbClr val="C00000"/>
                </a:solidFill>
                <a:latin typeface="Myriad Pro"/>
                <a:ea typeface="Myriad Pro"/>
                <a:cs typeface="Myriad Pro"/>
              </a:rPr>
              <a:t>activities</a:t>
            </a:r>
            <a:r>
              <a:rPr lang="fr-FR" altLang="en-US" sz="2000" b="1" dirty="0" smtClean="0">
                <a:solidFill>
                  <a:srgbClr val="C00000"/>
                </a:solidFill>
                <a:latin typeface="Myriad Pro"/>
                <a:ea typeface="Myriad Pro"/>
                <a:cs typeface="Myriad Pro"/>
              </a:rPr>
              <a:t> </a:t>
            </a:r>
            <a:r>
              <a:rPr lang="fr-FR" altLang="en-US" sz="2000" dirty="0">
                <a:solidFill>
                  <a:srgbClr val="C00000"/>
                </a:solidFill>
                <a:latin typeface="Myriad Pro"/>
                <a:ea typeface="Myriad Pro"/>
                <a:cs typeface="Myriad Pro"/>
              </a:rPr>
              <a:t>per </a:t>
            </a:r>
            <a:r>
              <a:rPr lang="fr-FR" altLang="en-US" sz="2000" dirty="0" err="1">
                <a:solidFill>
                  <a:srgbClr val="C00000"/>
                </a:solidFill>
                <a:latin typeface="Myriad Pro"/>
                <a:ea typeface="Myriad Pro"/>
                <a:cs typeface="Myriad Pro"/>
              </a:rPr>
              <a:t>thematic</a:t>
            </a:r>
            <a:r>
              <a:rPr lang="fr-FR" altLang="en-US" sz="2000" dirty="0">
                <a:solidFill>
                  <a:srgbClr val="C00000"/>
                </a:solidFill>
                <a:latin typeface="Myriad Pro"/>
                <a:ea typeface="Myriad Pro"/>
                <a:cs typeface="Myriad Pro"/>
              </a:rPr>
              <a:t> </a:t>
            </a:r>
            <a:r>
              <a:rPr lang="fr-FR" altLang="en-US" sz="2000" dirty="0" err="1">
                <a:solidFill>
                  <a:srgbClr val="C00000"/>
                </a:solidFill>
                <a:latin typeface="Myriad Pro"/>
                <a:ea typeface="Myriad Pro"/>
                <a:cs typeface="Myriad Pro"/>
              </a:rPr>
              <a:t>priorities</a:t>
            </a:r>
            <a:r>
              <a:rPr lang="fr-FR" altLang="en-US" sz="2000" b="1" dirty="0" smtClean="0">
                <a:solidFill>
                  <a:srgbClr val="3166CF"/>
                </a:solidFill>
                <a:latin typeface="Myriad Pro"/>
                <a:ea typeface="Myriad Pro"/>
                <a:cs typeface="Myriad Pro"/>
              </a:rPr>
              <a:t/>
            </a:r>
            <a:br>
              <a:rPr lang="fr-FR" altLang="en-US" sz="2000" b="1" dirty="0" smtClean="0">
                <a:solidFill>
                  <a:srgbClr val="3166CF"/>
                </a:solidFill>
                <a:latin typeface="Myriad Pro"/>
                <a:ea typeface="Myriad Pro"/>
                <a:cs typeface="Myriad Pro"/>
              </a:rPr>
            </a:br>
            <a:endParaRPr lang="en-GB" altLang="en-US" sz="2000" b="1" dirty="0" smtClean="0">
              <a:solidFill>
                <a:srgbClr val="3166CF"/>
              </a:solidFill>
              <a:latin typeface="Myriad Pro"/>
              <a:ea typeface="Myriad Pro"/>
              <a:cs typeface="Myriad Pro"/>
            </a:endParaRPr>
          </a:p>
        </p:txBody>
      </p:sp>
      <p:sp>
        <p:nvSpPr>
          <p:cNvPr id="6147" name="Content Placeholder 9"/>
          <p:cNvSpPr>
            <a:spLocks noGrp="1"/>
          </p:cNvSpPr>
          <p:nvPr>
            <p:ph idx="1"/>
          </p:nvPr>
        </p:nvSpPr>
        <p:spPr>
          <a:xfrm>
            <a:off x="0" y="2708275"/>
            <a:ext cx="9144000" cy="4149725"/>
          </a:xfrm>
        </p:spPr>
        <p:txBody>
          <a:bodyPr/>
          <a:lstStyle/>
          <a:p>
            <a:pPr eaLnBrk="1" hangingPunct="1"/>
            <a:endParaRPr lang="fr-LU" altLang="en-US" dirty="0" smtClean="0">
              <a:latin typeface="Myriad Pro"/>
              <a:ea typeface="Myriad Pro"/>
              <a:cs typeface="Myriad Pro"/>
            </a:endParaRPr>
          </a:p>
          <a:p>
            <a:pPr eaLnBrk="1" hangingPunct="1"/>
            <a:endParaRPr lang="en-GB" altLang="en-US" dirty="0" smtClean="0">
              <a:latin typeface="Myriad Pro"/>
              <a:ea typeface="Myriad Pro"/>
              <a:cs typeface="Myriad Pro"/>
            </a:endParaRPr>
          </a:p>
        </p:txBody>
      </p:sp>
      <p:graphicFrame>
        <p:nvGraphicFramePr>
          <p:cNvPr id="14" name="Table 13"/>
          <p:cNvGraphicFramePr>
            <a:graphicFrameLocks noGrp="1"/>
          </p:cNvGraphicFramePr>
          <p:nvPr>
            <p:extLst>
              <p:ext uri="{D42A27DB-BD31-4B8C-83A1-F6EECF244321}">
                <p14:modId xmlns:p14="http://schemas.microsoft.com/office/powerpoint/2010/main" val="98648030"/>
              </p:ext>
            </p:extLst>
          </p:nvPr>
        </p:nvGraphicFramePr>
        <p:xfrm>
          <a:off x="558712" y="2943298"/>
          <a:ext cx="3888432" cy="1384554"/>
        </p:xfrm>
        <a:graphic>
          <a:graphicData uri="http://schemas.openxmlformats.org/drawingml/2006/table">
            <a:tbl>
              <a:tblPr firstRow="1" firstCol="1" bandRow="1">
                <a:tableStyleId>{5C22544A-7EE6-4342-B048-85BDC9FD1C3A}</a:tableStyleId>
              </a:tblPr>
              <a:tblGrid>
                <a:gridCol w="3888432">
                  <a:extLst>
                    <a:ext uri="{9D8B030D-6E8A-4147-A177-3AD203B41FA5}">
                      <a16:colId xmlns:a16="http://schemas.microsoft.com/office/drawing/2014/main" xmlns="" val="20000"/>
                    </a:ext>
                  </a:extLst>
                </a:gridCol>
              </a:tblGrid>
              <a:tr h="623841">
                <a:tc>
                  <a:txBody>
                    <a:bodyPr/>
                    <a:lstStyle/>
                    <a:p>
                      <a:pPr algn="l">
                        <a:lnSpc>
                          <a:spcPct val="115000"/>
                        </a:lnSpc>
                        <a:spcAft>
                          <a:spcPts val="0"/>
                        </a:spcAft>
                      </a:pPr>
                      <a:r>
                        <a:rPr lang="en-GB" sz="1400" dirty="0" smtClean="0">
                          <a:ln w="9525" cap="rnd" cmpd="sng" algn="ctr">
                            <a:solidFill>
                              <a:srgbClr val="558ED5"/>
                            </a:solidFill>
                            <a:prstDash val="solid"/>
                            <a:bevel/>
                          </a:ln>
                          <a:effectLst/>
                          <a:latin typeface="Myriad Pro"/>
                        </a:rPr>
                        <a:t>Top table</a:t>
                      </a:r>
                      <a:r>
                        <a:rPr lang="en-GB" sz="1400" baseline="0" dirty="0" smtClean="0">
                          <a:ln w="9525" cap="rnd" cmpd="sng" algn="ctr">
                            <a:solidFill>
                              <a:srgbClr val="558ED5"/>
                            </a:solidFill>
                            <a:prstDash val="solid"/>
                            <a:bevel/>
                          </a:ln>
                          <a:effectLst/>
                          <a:latin typeface="Myriad Pro"/>
                        </a:rPr>
                        <a:t> e</a:t>
                      </a:r>
                      <a:r>
                        <a:rPr lang="en-GB" sz="1400" dirty="0" smtClean="0">
                          <a:ln w="9525" cap="rnd" cmpd="sng" algn="ctr">
                            <a:solidFill>
                              <a:srgbClr val="558ED5"/>
                            </a:solidFill>
                            <a:prstDash val="solid"/>
                            <a:bevel/>
                          </a:ln>
                          <a:effectLst/>
                          <a:latin typeface="Myriad Pro"/>
                        </a:rPr>
                        <a:t>xercises, workshops and events to support the implementation of the Decision 1082/2013/EU on serious cross-border threats to health </a:t>
                      </a:r>
                    </a:p>
                    <a:p>
                      <a:pPr algn="l">
                        <a:lnSpc>
                          <a:spcPct val="115000"/>
                        </a:lnSpc>
                        <a:spcAft>
                          <a:spcPts val="0"/>
                        </a:spcAft>
                      </a:pPr>
                      <a:r>
                        <a:rPr lang="it-IT" sz="1200" dirty="0" smtClean="0">
                          <a:effectLst/>
                          <a:latin typeface="Myriad Pro"/>
                          <a:ea typeface="Calibri"/>
                          <a:cs typeface="Times New Roman"/>
                        </a:rPr>
                        <a:t>€ 1.4 m </a:t>
                      </a:r>
                    </a:p>
                    <a:p>
                      <a:pPr algn="l">
                        <a:lnSpc>
                          <a:spcPct val="115000"/>
                        </a:lnSpc>
                        <a:spcAft>
                          <a:spcPts val="0"/>
                        </a:spcAft>
                      </a:pPr>
                      <a:endParaRPr lang="en-GB" sz="1100" dirty="0">
                        <a:effectLst/>
                        <a:latin typeface="Myriad Pro"/>
                        <a:ea typeface="Calibri"/>
                        <a:cs typeface="Times New Roman"/>
                      </a:endParaRPr>
                    </a:p>
                  </a:txBody>
                  <a:tcPr marL="68580" marR="68580" marT="0" marB="0">
                    <a:solidFill>
                      <a:srgbClr val="3E6FD2"/>
                    </a:solidFill>
                  </a:tcPr>
                </a:tc>
                <a:extLst>
                  <a:ext uri="{0D108BD9-81ED-4DB2-BD59-A6C34878D82A}">
                    <a16:rowId xmlns:a16="http://schemas.microsoft.com/office/drawing/2014/main" xmlns="" val="10000"/>
                  </a:ext>
                </a:extLst>
              </a:tr>
            </a:tbl>
          </a:graphicData>
        </a:graphic>
      </p:graphicFrame>
      <p:sp>
        <p:nvSpPr>
          <p:cNvPr id="17" name="TextBox 16"/>
          <p:cNvSpPr txBox="1"/>
          <p:nvPr/>
        </p:nvSpPr>
        <p:spPr>
          <a:xfrm>
            <a:off x="572776" y="6165304"/>
            <a:ext cx="2199024" cy="276999"/>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fr-LU" sz="1200" dirty="0">
                <a:ln w="9525" cap="rnd" cmpd="sng" algn="ctr">
                  <a:solidFill>
                    <a:srgbClr val="558ED5"/>
                  </a:solidFill>
                  <a:prstDash val="solid"/>
                  <a:bevel/>
                </a:ln>
                <a:solidFill>
                  <a:srgbClr val="C00000"/>
                </a:solidFill>
                <a:latin typeface="+mn-lt"/>
                <a:cs typeface="+mn-cs"/>
              </a:rPr>
              <a:t>Data 2014 - 2018</a:t>
            </a:r>
            <a:endParaRPr lang="en-GB" sz="1200" dirty="0">
              <a:ln w="9525" cap="rnd" cmpd="sng" algn="ctr">
                <a:solidFill>
                  <a:srgbClr val="558ED5"/>
                </a:solidFill>
                <a:prstDash val="solid"/>
                <a:bevel/>
              </a:ln>
              <a:solidFill>
                <a:srgbClr val="C00000"/>
              </a:solidFill>
              <a:latin typeface="+mn-lt"/>
              <a:cs typeface="+mn-cs"/>
            </a:endParaRPr>
          </a:p>
        </p:txBody>
      </p:sp>
      <p:graphicFrame>
        <p:nvGraphicFramePr>
          <p:cNvPr id="20" name="Table 19"/>
          <p:cNvGraphicFramePr>
            <a:graphicFrameLocks noGrp="1"/>
          </p:cNvGraphicFramePr>
          <p:nvPr>
            <p:extLst>
              <p:ext uri="{D42A27DB-BD31-4B8C-83A1-F6EECF244321}">
                <p14:modId xmlns:p14="http://schemas.microsoft.com/office/powerpoint/2010/main" val="3051526194"/>
              </p:ext>
            </p:extLst>
          </p:nvPr>
        </p:nvGraphicFramePr>
        <p:xfrm>
          <a:off x="4709336" y="4653136"/>
          <a:ext cx="3757736" cy="936104"/>
        </p:xfrm>
        <a:graphic>
          <a:graphicData uri="http://schemas.openxmlformats.org/drawingml/2006/table">
            <a:tbl>
              <a:tblPr>
                <a:tableStyleId>{5C22544A-7EE6-4342-B048-85BDC9FD1C3A}</a:tableStyleId>
              </a:tblPr>
              <a:tblGrid>
                <a:gridCol w="3757736">
                  <a:extLst>
                    <a:ext uri="{9D8B030D-6E8A-4147-A177-3AD203B41FA5}">
                      <a16:colId xmlns:a16="http://schemas.microsoft.com/office/drawing/2014/main" xmlns="" val="20000"/>
                    </a:ext>
                  </a:extLst>
                </a:gridCol>
              </a:tblGrid>
              <a:tr h="936104">
                <a:tc>
                  <a:txBody>
                    <a:bodyPr/>
                    <a:lstStyle/>
                    <a:p>
                      <a:pPr algn="l" fontAlgn="t"/>
                      <a:r>
                        <a:rPr lang="en-GB" sz="1400" b="1" kern="1200" dirty="0">
                          <a:ln w="9525" cap="rnd" cmpd="sng" algn="ctr">
                            <a:solidFill>
                              <a:srgbClr val="558ED5"/>
                            </a:solidFill>
                            <a:prstDash val="solid"/>
                            <a:bevel/>
                          </a:ln>
                          <a:solidFill>
                            <a:schemeClr val="tx1"/>
                          </a:solidFill>
                          <a:effectLst/>
                          <a:latin typeface="Myriad Pro"/>
                          <a:ea typeface="+mn-ea"/>
                          <a:cs typeface="+mn-cs"/>
                        </a:rPr>
                        <a:t>EU Healthy </a:t>
                      </a:r>
                      <a:r>
                        <a:rPr lang="en-GB" sz="1400" b="1" kern="1200" dirty="0" smtClean="0">
                          <a:ln w="9525" cap="rnd" cmpd="sng" algn="ctr">
                            <a:solidFill>
                              <a:srgbClr val="558ED5"/>
                            </a:solidFill>
                            <a:prstDash val="solid"/>
                            <a:bevel/>
                          </a:ln>
                          <a:solidFill>
                            <a:schemeClr val="tx1"/>
                          </a:solidFill>
                          <a:effectLst/>
                          <a:latin typeface="Myriad Pro"/>
                          <a:ea typeface="+mn-ea"/>
                          <a:cs typeface="+mn-cs"/>
                        </a:rPr>
                        <a:t>Gateways</a:t>
                      </a:r>
                    </a:p>
                    <a:p>
                      <a:pPr algn="l" fontAlgn="t"/>
                      <a:r>
                        <a:rPr lang="en-GB" sz="1400" b="1" kern="1200" dirty="0" smtClean="0">
                          <a:ln w="9525" cap="rnd" cmpd="sng" algn="ctr">
                            <a:solidFill>
                              <a:srgbClr val="558ED5"/>
                            </a:solidFill>
                            <a:prstDash val="solid"/>
                            <a:bevel/>
                          </a:ln>
                          <a:solidFill>
                            <a:schemeClr val="tx1"/>
                          </a:solidFill>
                          <a:effectLst/>
                          <a:latin typeface="Myriad Pro"/>
                          <a:ea typeface="+mn-ea"/>
                          <a:cs typeface="+mn-cs"/>
                        </a:rPr>
                        <a:t>Preparedness </a:t>
                      </a:r>
                      <a:r>
                        <a:rPr lang="en-GB" sz="1400" b="1" kern="1200" dirty="0">
                          <a:ln w="9525" cap="rnd" cmpd="sng" algn="ctr">
                            <a:solidFill>
                              <a:srgbClr val="558ED5"/>
                            </a:solidFill>
                            <a:prstDash val="solid"/>
                            <a:bevel/>
                          </a:ln>
                          <a:solidFill>
                            <a:schemeClr val="tx1"/>
                          </a:solidFill>
                          <a:effectLst/>
                          <a:latin typeface="Myriad Pro"/>
                          <a:ea typeface="+mn-ea"/>
                          <a:cs typeface="+mn-cs"/>
                        </a:rPr>
                        <a:t>and actions at points of entry: air, maritime and ground crossing </a:t>
                      </a:r>
                      <a:endParaRPr lang="en-GB" sz="1400" b="1" kern="1200" dirty="0" smtClean="0">
                        <a:ln w="9525" cap="rnd" cmpd="sng" algn="ctr">
                          <a:solidFill>
                            <a:srgbClr val="558ED5"/>
                          </a:solidFill>
                          <a:prstDash val="solid"/>
                          <a:bevel/>
                        </a:ln>
                        <a:solidFill>
                          <a:schemeClr val="tx1"/>
                        </a:solidFill>
                        <a:effectLst/>
                        <a:latin typeface="Myriad Pro"/>
                        <a:ea typeface="+mn-ea"/>
                        <a:cs typeface="+mn-cs"/>
                      </a:endParaRPr>
                    </a:p>
                    <a:p>
                      <a:pPr algn="l" fontAlgn="t"/>
                      <a:r>
                        <a:rPr lang="en-GB" sz="1400" b="1" kern="1200" dirty="0" smtClean="0">
                          <a:ln w="9525" cap="rnd" cmpd="sng" algn="ctr">
                            <a:solidFill>
                              <a:srgbClr val="558ED5"/>
                            </a:solidFill>
                            <a:prstDash val="solid"/>
                            <a:bevel/>
                          </a:ln>
                          <a:solidFill>
                            <a:schemeClr val="tx1"/>
                          </a:solidFill>
                          <a:effectLst/>
                          <a:latin typeface="Myriad Pro"/>
                          <a:ea typeface="+mn-ea"/>
                          <a:cs typeface="+mn-cs"/>
                        </a:rPr>
                        <a:t>€ </a:t>
                      </a:r>
                      <a:r>
                        <a:rPr lang="en-GB" sz="1400" b="1" kern="1200" dirty="0">
                          <a:ln w="9525" cap="rnd" cmpd="sng" algn="ctr">
                            <a:solidFill>
                              <a:srgbClr val="558ED5"/>
                            </a:solidFill>
                            <a:prstDash val="solid"/>
                            <a:bevel/>
                          </a:ln>
                          <a:solidFill>
                            <a:schemeClr val="tx1"/>
                          </a:solidFill>
                          <a:effectLst/>
                          <a:latin typeface="Myriad Pro"/>
                          <a:ea typeface="+mn-ea"/>
                          <a:cs typeface="+mn-cs"/>
                        </a:rPr>
                        <a:t>3 million</a:t>
                      </a:r>
                    </a:p>
                  </a:txBody>
                  <a:tcPr marL="9525" marR="9525" marT="9525" marB="0">
                    <a:solidFill>
                      <a:schemeClr val="accent6">
                        <a:lumMod val="60000"/>
                        <a:lumOff val="40000"/>
                      </a:schemeClr>
                    </a:solidFill>
                  </a:tcPr>
                </a:tc>
                <a:extLst>
                  <a:ext uri="{0D108BD9-81ED-4DB2-BD59-A6C34878D82A}">
                    <a16:rowId xmlns:a16="http://schemas.microsoft.com/office/drawing/2014/main" xmlns="" val="10000"/>
                  </a:ext>
                </a:extLst>
              </a:tr>
            </a:tbl>
          </a:graphicData>
        </a:graphic>
      </p:graphicFrame>
      <p:sp>
        <p:nvSpPr>
          <p:cNvPr id="24" name="TextBox 23"/>
          <p:cNvSpPr txBox="1"/>
          <p:nvPr/>
        </p:nvSpPr>
        <p:spPr>
          <a:xfrm>
            <a:off x="4715996" y="2780928"/>
            <a:ext cx="3744416" cy="738664"/>
          </a:xfrm>
          <a:prstGeom prst="rect">
            <a:avLst/>
          </a:prstGeom>
          <a:solidFill>
            <a:schemeClr val="accent6">
              <a:lumMod val="60000"/>
              <a:lumOff val="40000"/>
            </a:schemeClr>
          </a:solidFill>
        </p:spPr>
        <p:txBody>
          <a:bodyPr wrap="square">
            <a:spAutoFit/>
          </a:bodyPr>
          <a:lstStyle/>
          <a:p>
            <a:pPr>
              <a:defRPr/>
            </a:pPr>
            <a:r>
              <a:rPr lang="en-GB" sz="1400" dirty="0" smtClean="0">
                <a:ln w="9525" cap="rnd" cmpd="sng" algn="ctr">
                  <a:solidFill>
                    <a:srgbClr val="558ED5"/>
                  </a:solidFill>
                  <a:prstDash val="solid"/>
                  <a:bevel/>
                </a:ln>
                <a:solidFill>
                  <a:schemeClr val="tx1"/>
                </a:solidFill>
                <a:latin typeface="Myriad Pro"/>
                <a:cs typeface="+mn-cs"/>
              </a:rPr>
              <a:t>EMERGE: </a:t>
            </a:r>
            <a:r>
              <a:rPr lang="en-GB" sz="1400" dirty="0">
                <a:ln w="9525" cap="rnd" cmpd="sng" algn="ctr">
                  <a:solidFill>
                    <a:srgbClr val="558ED5"/>
                  </a:solidFill>
                  <a:prstDash val="solid"/>
                  <a:bevel/>
                </a:ln>
                <a:solidFill>
                  <a:schemeClr val="tx1"/>
                </a:solidFill>
                <a:latin typeface="Myriad Pro"/>
                <a:cs typeface="+mn-cs"/>
              </a:rPr>
              <a:t>Efficient response to highly dangerous and emerging pathogens </a:t>
            </a:r>
          </a:p>
          <a:p>
            <a:pPr>
              <a:defRPr/>
            </a:pPr>
            <a:r>
              <a:rPr lang="en-GB" sz="1400" dirty="0">
                <a:ln w="9525" cap="rnd" cmpd="sng" algn="ctr">
                  <a:solidFill>
                    <a:srgbClr val="558ED5"/>
                  </a:solidFill>
                  <a:prstDash val="solid"/>
                  <a:bevel/>
                </a:ln>
                <a:solidFill>
                  <a:schemeClr val="tx1"/>
                </a:solidFill>
                <a:latin typeface="Myriad Pro"/>
                <a:cs typeface="+mn-cs"/>
              </a:rPr>
              <a:t>€ 3.5 </a:t>
            </a:r>
            <a:r>
              <a:rPr lang="en-GB" sz="1400" dirty="0" smtClean="0">
                <a:ln w="9525" cap="rnd" cmpd="sng" algn="ctr">
                  <a:solidFill>
                    <a:srgbClr val="558ED5"/>
                  </a:solidFill>
                  <a:prstDash val="solid"/>
                  <a:bevel/>
                </a:ln>
                <a:solidFill>
                  <a:schemeClr val="tx1"/>
                </a:solidFill>
                <a:latin typeface="Myriad Pro"/>
                <a:cs typeface="+mn-cs"/>
              </a:rPr>
              <a:t>million</a:t>
            </a:r>
          </a:p>
        </p:txBody>
      </p:sp>
      <p:graphicFrame>
        <p:nvGraphicFramePr>
          <p:cNvPr id="26" name="Table 25"/>
          <p:cNvGraphicFramePr>
            <a:graphicFrameLocks noGrp="1"/>
          </p:cNvGraphicFramePr>
          <p:nvPr>
            <p:extLst>
              <p:ext uri="{D42A27DB-BD31-4B8C-83A1-F6EECF244321}">
                <p14:modId xmlns:p14="http://schemas.microsoft.com/office/powerpoint/2010/main" val="2758343840"/>
              </p:ext>
            </p:extLst>
          </p:nvPr>
        </p:nvGraphicFramePr>
        <p:xfrm>
          <a:off x="4716016" y="5654198"/>
          <a:ext cx="3744416" cy="649605"/>
        </p:xfrm>
        <a:graphic>
          <a:graphicData uri="http://schemas.openxmlformats.org/drawingml/2006/table">
            <a:tbl>
              <a:tblPr>
                <a:tableStyleId>{5C22544A-7EE6-4342-B048-85BDC9FD1C3A}</a:tableStyleId>
              </a:tblPr>
              <a:tblGrid>
                <a:gridCol w="3744416">
                  <a:extLst>
                    <a:ext uri="{9D8B030D-6E8A-4147-A177-3AD203B41FA5}">
                      <a16:colId xmlns:a16="http://schemas.microsoft.com/office/drawing/2014/main" xmlns="" val="20000"/>
                    </a:ext>
                  </a:extLst>
                </a:gridCol>
              </a:tblGrid>
              <a:tr h="0">
                <a:tc>
                  <a:txBody>
                    <a:bodyPr/>
                    <a:lstStyle/>
                    <a:p>
                      <a:pPr marL="0" algn="l" defTabSz="457200" rtl="0" eaLnBrk="1" fontAlgn="t" latinLnBrk="0" hangingPunct="1"/>
                      <a:r>
                        <a:rPr lang="en-GB" sz="1400" b="1" kern="1200" dirty="0" smtClean="0">
                          <a:ln w="9525" cap="rnd" cmpd="sng" algn="ctr">
                            <a:solidFill>
                              <a:srgbClr val="558ED5"/>
                            </a:solidFill>
                            <a:prstDash val="solid"/>
                            <a:bevel/>
                          </a:ln>
                          <a:solidFill>
                            <a:schemeClr val="tx1"/>
                          </a:solidFill>
                          <a:latin typeface="Myriad Pro"/>
                          <a:ea typeface="+mn-ea"/>
                          <a:cs typeface="+mn-cs"/>
                        </a:rPr>
                        <a:t>SHARP: Strengthened International   Health Regulations and Preparedness in the EU  </a:t>
                      </a:r>
                    </a:p>
                    <a:p>
                      <a:pPr marL="0" algn="l" defTabSz="457200" rtl="0" eaLnBrk="1" fontAlgn="t" latinLnBrk="0" hangingPunct="1"/>
                      <a:r>
                        <a:rPr lang="en-GB" sz="1400" b="1" kern="1200" dirty="0" smtClean="0">
                          <a:ln w="9525" cap="rnd" cmpd="sng" algn="ctr">
                            <a:solidFill>
                              <a:srgbClr val="558ED5"/>
                            </a:solidFill>
                            <a:prstDash val="solid"/>
                            <a:bevel/>
                          </a:ln>
                          <a:solidFill>
                            <a:schemeClr val="tx1"/>
                          </a:solidFill>
                          <a:latin typeface="Myriad Pro"/>
                          <a:ea typeface="+mn-ea"/>
                          <a:cs typeface="+mn-cs"/>
                        </a:rPr>
                        <a:t>€</a:t>
                      </a:r>
                      <a:r>
                        <a:rPr lang="en-GB" sz="1400" b="1" kern="1200" baseline="0" dirty="0" smtClean="0">
                          <a:ln w="9525" cap="rnd" cmpd="sng" algn="ctr">
                            <a:solidFill>
                              <a:srgbClr val="558ED5"/>
                            </a:solidFill>
                            <a:prstDash val="solid"/>
                            <a:bevel/>
                          </a:ln>
                          <a:solidFill>
                            <a:schemeClr val="tx1"/>
                          </a:solidFill>
                          <a:latin typeface="Myriad Pro"/>
                          <a:ea typeface="+mn-ea"/>
                          <a:cs typeface="+mn-cs"/>
                        </a:rPr>
                        <a:t> </a:t>
                      </a:r>
                      <a:r>
                        <a:rPr lang="en-GB" sz="1400" b="1" kern="1200" dirty="0" smtClean="0">
                          <a:ln w="9525" cap="rnd" cmpd="sng" algn="ctr">
                            <a:solidFill>
                              <a:srgbClr val="558ED5"/>
                            </a:solidFill>
                            <a:prstDash val="solid"/>
                            <a:bevel/>
                          </a:ln>
                          <a:solidFill>
                            <a:schemeClr val="tx1"/>
                          </a:solidFill>
                          <a:latin typeface="Myriad Pro"/>
                          <a:ea typeface="+mn-ea"/>
                          <a:cs typeface="+mn-cs"/>
                        </a:rPr>
                        <a:t>7.9 million</a:t>
                      </a:r>
                      <a:endParaRPr lang="en-GB" sz="1400" b="1" kern="1200" dirty="0">
                        <a:ln w="9525" cap="rnd" cmpd="sng" algn="ctr">
                          <a:solidFill>
                            <a:srgbClr val="558ED5"/>
                          </a:solidFill>
                          <a:prstDash val="solid"/>
                          <a:bevel/>
                        </a:ln>
                        <a:solidFill>
                          <a:schemeClr val="tx1"/>
                        </a:solidFill>
                        <a:latin typeface="Myriad Pro"/>
                        <a:ea typeface="+mn-ea"/>
                        <a:cs typeface="+mn-cs"/>
                      </a:endParaRPr>
                    </a:p>
                  </a:txBody>
                  <a:tcPr marL="9525" marR="9525" marT="9525" marB="0">
                    <a:solidFill>
                      <a:schemeClr val="accent6">
                        <a:lumMod val="60000"/>
                        <a:lumOff val="40000"/>
                      </a:schemeClr>
                    </a:solidFill>
                  </a:tcPr>
                </a:tc>
                <a:extLst>
                  <a:ext uri="{0D108BD9-81ED-4DB2-BD59-A6C34878D82A}">
                    <a16:rowId xmlns:a16="http://schemas.microsoft.com/office/drawing/2014/main" xmlns="" val="10000"/>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398144795"/>
              </p:ext>
            </p:extLst>
          </p:nvPr>
        </p:nvGraphicFramePr>
        <p:xfrm>
          <a:off x="4720188" y="2420888"/>
          <a:ext cx="3761596" cy="222885"/>
        </p:xfrm>
        <a:graphic>
          <a:graphicData uri="http://schemas.openxmlformats.org/drawingml/2006/table">
            <a:tbl>
              <a:tblPr/>
              <a:tblGrid>
                <a:gridCol w="3761596">
                  <a:extLst>
                    <a:ext uri="{9D8B030D-6E8A-4147-A177-3AD203B41FA5}">
                      <a16:colId xmlns:a16="http://schemas.microsoft.com/office/drawing/2014/main" xmlns="" val="20000"/>
                    </a:ext>
                  </a:extLst>
                </a:gridCol>
              </a:tblGrid>
              <a:tr h="144016">
                <a:tc>
                  <a:txBody>
                    <a:bodyPr/>
                    <a:lstStyle/>
                    <a:p>
                      <a:pPr marL="0" algn="l" defTabSz="457200" rtl="0" eaLnBrk="1" fontAlgn="t" latinLnBrk="0" hangingPunct="1"/>
                      <a:r>
                        <a:rPr lang="en-GB" sz="1400" b="1" kern="1200" dirty="0">
                          <a:ln w="9525" cap="rnd" cmpd="sng" algn="ctr">
                            <a:solidFill>
                              <a:srgbClr val="558ED5"/>
                            </a:solidFill>
                            <a:prstDash val="solid"/>
                            <a:bevel/>
                          </a:ln>
                          <a:solidFill>
                            <a:schemeClr val="tx1"/>
                          </a:solidFill>
                          <a:latin typeface="Myriad Pro"/>
                          <a:ea typeface="+mn-ea"/>
                          <a:cs typeface="+mn-cs"/>
                        </a:rPr>
                        <a:t>EU JAV: Vaccination € 3.5 million</a:t>
                      </a:r>
                    </a:p>
                  </a:txBody>
                  <a:tcPr marL="9525" marR="9525" marT="9525" marB="0">
                    <a:lnL>
                      <a:noFill/>
                    </a:lnL>
                    <a:lnR>
                      <a:noFill/>
                    </a:lnR>
                    <a:lnT>
                      <a:noFill/>
                    </a:lnT>
                    <a:lnB>
                      <a:noFill/>
                    </a:lnB>
                    <a:solidFill>
                      <a:schemeClr val="accent6">
                        <a:lumMod val="60000"/>
                        <a:lumOff val="40000"/>
                      </a:schemeClr>
                    </a:solidFill>
                  </a:tcPr>
                </a:tc>
                <a:extLst>
                  <a:ext uri="{0D108BD9-81ED-4DB2-BD59-A6C34878D82A}">
                    <a16:rowId xmlns:a16="http://schemas.microsoft.com/office/drawing/2014/main" xmlns="" val="10000"/>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1793851955"/>
              </p:ext>
            </p:extLst>
          </p:nvPr>
        </p:nvGraphicFramePr>
        <p:xfrm>
          <a:off x="572776" y="4725144"/>
          <a:ext cx="3888432" cy="504056"/>
        </p:xfrm>
        <a:graphic>
          <a:graphicData uri="http://schemas.openxmlformats.org/drawingml/2006/table">
            <a:tbl>
              <a:tblPr/>
              <a:tblGrid>
                <a:gridCol w="3888432">
                  <a:extLst>
                    <a:ext uri="{9D8B030D-6E8A-4147-A177-3AD203B41FA5}">
                      <a16:colId xmlns:a16="http://schemas.microsoft.com/office/drawing/2014/main" xmlns="" val="20000"/>
                    </a:ext>
                  </a:extLst>
                </a:gridCol>
              </a:tblGrid>
              <a:tr h="504056">
                <a:tc>
                  <a:txBody>
                    <a:bodyPr/>
                    <a:lstStyle/>
                    <a:p>
                      <a:pPr algn="l" fontAlgn="t"/>
                      <a:r>
                        <a:rPr lang="en-GB" sz="1400" b="1" kern="1200" dirty="0">
                          <a:ln w="9525" cap="rnd" cmpd="sng" algn="ctr">
                            <a:solidFill>
                              <a:srgbClr val="558ED5"/>
                            </a:solidFill>
                            <a:prstDash val="solid"/>
                            <a:bevel/>
                          </a:ln>
                          <a:solidFill>
                            <a:schemeClr val="tx1"/>
                          </a:solidFill>
                          <a:effectLst/>
                          <a:latin typeface="Myriad Pro"/>
                          <a:ea typeface="+mn-ea"/>
                          <a:cs typeface="+mn-cs"/>
                        </a:rPr>
                        <a:t>Conferences organised by the European Commission</a:t>
                      </a:r>
                    </a:p>
                  </a:txBody>
                  <a:tcPr marL="9525" marR="9525" marT="9525" marB="0">
                    <a:lnL>
                      <a:noFill/>
                    </a:lnL>
                    <a:lnR>
                      <a:noFill/>
                    </a:lnR>
                    <a:lnT>
                      <a:noFill/>
                    </a:lnT>
                    <a:lnB>
                      <a:noFill/>
                    </a:lnB>
                    <a:solidFill>
                      <a:schemeClr val="accent3"/>
                    </a:solidFill>
                  </a:tcPr>
                </a:tc>
                <a:extLst>
                  <a:ext uri="{0D108BD9-81ED-4DB2-BD59-A6C34878D82A}">
                    <a16:rowId xmlns:a16="http://schemas.microsoft.com/office/drawing/2014/main" xmlns="" val="10000"/>
                  </a:ext>
                </a:extLst>
              </a:tr>
            </a:tbl>
          </a:graphicData>
        </a:graphic>
      </p:graphicFrame>
      <p:graphicFrame>
        <p:nvGraphicFramePr>
          <p:cNvPr id="2050" name="Table 2049"/>
          <p:cNvGraphicFramePr>
            <a:graphicFrameLocks noGrp="1"/>
          </p:cNvGraphicFramePr>
          <p:nvPr>
            <p:extLst>
              <p:ext uri="{D42A27DB-BD31-4B8C-83A1-F6EECF244321}">
                <p14:modId xmlns:p14="http://schemas.microsoft.com/office/powerpoint/2010/main" val="1479249489"/>
              </p:ext>
            </p:extLst>
          </p:nvPr>
        </p:nvGraphicFramePr>
        <p:xfrm>
          <a:off x="572776" y="5229200"/>
          <a:ext cx="3888432" cy="436245"/>
        </p:xfrm>
        <a:graphic>
          <a:graphicData uri="http://schemas.openxmlformats.org/drawingml/2006/table">
            <a:tbl>
              <a:tblPr>
                <a:tableStyleId>{5C22544A-7EE6-4342-B048-85BDC9FD1C3A}</a:tableStyleId>
              </a:tblPr>
              <a:tblGrid>
                <a:gridCol w="3888432">
                  <a:extLst>
                    <a:ext uri="{9D8B030D-6E8A-4147-A177-3AD203B41FA5}">
                      <a16:colId xmlns:a16="http://schemas.microsoft.com/office/drawing/2014/main" xmlns="" val="20000"/>
                    </a:ext>
                  </a:extLst>
                </a:gridCol>
              </a:tblGrid>
              <a:tr h="212914">
                <a:tc>
                  <a:txBody>
                    <a:bodyPr/>
                    <a:lstStyle/>
                    <a:p>
                      <a:pPr marL="0" algn="l" defTabSz="457200" rtl="0" eaLnBrk="1" fontAlgn="t" latinLnBrk="0" hangingPunct="1"/>
                      <a:r>
                        <a:rPr lang="it-IT" sz="1400" b="1" kern="1200" dirty="0" smtClean="0">
                          <a:ln w="9525" cap="rnd" cmpd="sng" algn="ctr">
                            <a:solidFill>
                              <a:srgbClr val="558ED5"/>
                            </a:solidFill>
                            <a:prstDash val="solid"/>
                            <a:bevel/>
                          </a:ln>
                          <a:solidFill>
                            <a:schemeClr val="tx1"/>
                          </a:solidFill>
                          <a:effectLst/>
                          <a:latin typeface="Myriad Pro"/>
                          <a:ea typeface="+mn-ea"/>
                          <a:cs typeface="+mn-cs"/>
                        </a:rPr>
                        <a:t>2019 Global Vaccination Summit</a:t>
                      </a:r>
                      <a:endParaRPr lang="en-GB" sz="1400" b="1" kern="1200" dirty="0" smtClean="0">
                        <a:ln w="9525" cap="rnd" cmpd="sng" algn="ctr">
                          <a:solidFill>
                            <a:srgbClr val="558ED5"/>
                          </a:solidFill>
                          <a:prstDash val="solid"/>
                          <a:bevel/>
                        </a:ln>
                        <a:solidFill>
                          <a:schemeClr val="tx1"/>
                        </a:solidFill>
                        <a:effectLst/>
                        <a:latin typeface="Myriad Pro"/>
                        <a:ea typeface="+mn-ea"/>
                        <a:cs typeface="+mn-cs"/>
                      </a:endParaRPr>
                    </a:p>
                    <a:p>
                      <a:pPr marL="0" algn="l" defTabSz="457200" rtl="0" eaLnBrk="1" fontAlgn="t" latinLnBrk="0" hangingPunct="1"/>
                      <a:r>
                        <a:rPr lang="en-GB" sz="1400" b="1" kern="1200" dirty="0" smtClean="0">
                          <a:ln w="9525" cap="rnd" cmpd="sng" algn="ctr">
                            <a:solidFill>
                              <a:srgbClr val="558ED5"/>
                            </a:solidFill>
                            <a:prstDash val="solid"/>
                            <a:bevel/>
                          </a:ln>
                          <a:solidFill>
                            <a:schemeClr val="tx1"/>
                          </a:solidFill>
                          <a:effectLst/>
                          <a:latin typeface="Myriad Pro"/>
                          <a:ea typeface="+mn-ea"/>
                          <a:cs typeface="+mn-cs"/>
                        </a:rPr>
                        <a:t>2015</a:t>
                      </a:r>
                      <a:r>
                        <a:rPr lang="en-GB" sz="1400" b="1" kern="1200" dirty="0" smtClean="0">
                          <a:ln w="9525" cap="rnd" cmpd="sng" algn="ctr">
                            <a:solidFill>
                              <a:srgbClr val="558ED5"/>
                            </a:solidFill>
                            <a:prstDash val="solid"/>
                            <a:bevel/>
                          </a:ln>
                          <a:solidFill>
                            <a:schemeClr val="lt1"/>
                          </a:solidFill>
                          <a:effectLst/>
                          <a:latin typeface="Myriad Pro"/>
                          <a:ea typeface="+mn-ea"/>
                          <a:cs typeface="+mn-cs"/>
                        </a:rPr>
                        <a:t> </a:t>
                      </a:r>
                      <a:r>
                        <a:rPr lang="en-GB" sz="1400" b="1" kern="1200" dirty="0">
                          <a:ln w="9525" cap="rnd" cmpd="sng" algn="ctr">
                            <a:solidFill>
                              <a:srgbClr val="558ED5"/>
                            </a:solidFill>
                            <a:prstDash val="solid"/>
                            <a:bevel/>
                          </a:ln>
                          <a:solidFill>
                            <a:schemeClr val="tx1"/>
                          </a:solidFill>
                          <a:effectLst/>
                          <a:latin typeface="Myriad Pro"/>
                          <a:ea typeface="+mn-ea"/>
                          <a:cs typeface="+mn-cs"/>
                        </a:rPr>
                        <a:t>Ebola epidemic in West Africa</a:t>
                      </a:r>
                    </a:p>
                  </a:txBody>
                  <a:tcPr marL="9525" marR="9525" marT="9525" marB="0">
                    <a:solidFill>
                      <a:schemeClr val="accent3"/>
                    </a:solidFill>
                  </a:tcPr>
                </a:tc>
                <a:extLst>
                  <a:ext uri="{0D108BD9-81ED-4DB2-BD59-A6C34878D82A}">
                    <a16:rowId xmlns:a16="http://schemas.microsoft.com/office/drawing/2014/main" xmlns="" val="10000"/>
                  </a:ext>
                </a:extLst>
              </a:tr>
            </a:tbl>
          </a:graphicData>
        </a:graphic>
      </p:graphicFrame>
      <p:sp>
        <p:nvSpPr>
          <p:cNvPr id="2056" name="Oval 2055"/>
          <p:cNvSpPr/>
          <p:nvPr/>
        </p:nvSpPr>
        <p:spPr>
          <a:xfrm>
            <a:off x="4067944" y="1628800"/>
            <a:ext cx="2428875" cy="644525"/>
          </a:xfrm>
          <a:prstGeom prst="ellipse">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fr-FR" sz="1600" dirty="0">
                <a:solidFill>
                  <a:srgbClr val="C00000"/>
                </a:solidFill>
              </a:rPr>
              <a:t>EU </a:t>
            </a:r>
            <a:r>
              <a:rPr lang="fr-FR" sz="1600" dirty="0" err="1">
                <a:solidFill>
                  <a:srgbClr val="C00000"/>
                </a:solidFill>
              </a:rPr>
              <a:t>Funding</a:t>
            </a:r>
            <a:r>
              <a:rPr lang="fr-FR" sz="1600" dirty="0">
                <a:solidFill>
                  <a:srgbClr val="C00000"/>
                </a:solidFill>
              </a:rPr>
              <a:t>: </a:t>
            </a:r>
          </a:p>
          <a:p>
            <a:pPr algn="ctr">
              <a:defRPr/>
            </a:pPr>
            <a:r>
              <a:rPr lang="fr-FR" sz="1600" dirty="0">
                <a:solidFill>
                  <a:srgbClr val="C00000"/>
                </a:solidFill>
              </a:rPr>
              <a:t>€ 29 million</a:t>
            </a:r>
            <a:endParaRPr lang="en-GB" sz="1600" dirty="0">
              <a:solidFill>
                <a:srgbClr val="C00000"/>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val="462874823"/>
              </p:ext>
            </p:extLst>
          </p:nvPr>
        </p:nvGraphicFramePr>
        <p:xfrm>
          <a:off x="4698816" y="3645024"/>
          <a:ext cx="3761596" cy="862965"/>
        </p:xfrm>
        <a:graphic>
          <a:graphicData uri="http://schemas.openxmlformats.org/drawingml/2006/table">
            <a:tbl>
              <a:tblPr/>
              <a:tblGrid>
                <a:gridCol w="3761596">
                  <a:extLst>
                    <a:ext uri="{9D8B030D-6E8A-4147-A177-3AD203B41FA5}">
                      <a16:colId xmlns:a16="http://schemas.microsoft.com/office/drawing/2014/main" xmlns="" val="20000"/>
                    </a:ext>
                  </a:extLst>
                </a:gridCol>
              </a:tblGrid>
              <a:tr h="144016">
                <a:tc>
                  <a:txBody>
                    <a:bodyPr/>
                    <a:lstStyle/>
                    <a:p>
                      <a:pPr marL="0" algn="l" defTabSz="457200" rtl="0" eaLnBrk="1" fontAlgn="t" latinLnBrk="0" hangingPunct="1"/>
                      <a:r>
                        <a:rPr lang="en-GB" sz="1400" b="1" kern="1200" dirty="0" smtClean="0">
                          <a:ln w="9525" cap="rnd" cmpd="sng" algn="ctr">
                            <a:solidFill>
                              <a:srgbClr val="558ED5"/>
                            </a:solidFill>
                            <a:prstDash val="solid"/>
                            <a:bevel/>
                          </a:ln>
                          <a:solidFill>
                            <a:schemeClr val="tx1"/>
                          </a:solidFill>
                          <a:latin typeface="Myriad Pro"/>
                          <a:ea typeface="+mn-ea"/>
                          <a:cs typeface="+mn-cs"/>
                        </a:rPr>
                        <a:t>INTEGRATE: JA on HIV, viral hepatitis,</a:t>
                      </a:r>
                      <a:r>
                        <a:rPr lang="en-GB" sz="1400" b="1" kern="1200" baseline="0" dirty="0" smtClean="0">
                          <a:ln w="9525" cap="rnd" cmpd="sng" algn="ctr">
                            <a:solidFill>
                              <a:srgbClr val="558ED5"/>
                            </a:solidFill>
                            <a:prstDash val="solid"/>
                            <a:bevel/>
                          </a:ln>
                          <a:solidFill>
                            <a:schemeClr val="tx1"/>
                          </a:solidFill>
                          <a:latin typeface="Myriad Pro"/>
                          <a:ea typeface="+mn-ea"/>
                          <a:cs typeface="+mn-cs"/>
                        </a:rPr>
                        <a:t> </a:t>
                      </a:r>
                      <a:r>
                        <a:rPr lang="en-GB" sz="1400" b="1" kern="1200" baseline="0" dirty="0" err="1" smtClean="0">
                          <a:ln w="9525" cap="rnd" cmpd="sng" algn="ctr">
                            <a:solidFill>
                              <a:srgbClr val="558ED5"/>
                            </a:solidFill>
                            <a:prstDash val="solid"/>
                            <a:bevel/>
                          </a:ln>
                          <a:solidFill>
                            <a:schemeClr val="tx1"/>
                          </a:solidFill>
                          <a:latin typeface="Myriad Pro"/>
                          <a:ea typeface="+mn-ea"/>
                          <a:cs typeface="+mn-cs"/>
                        </a:rPr>
                        <a:t>tubercolosis</a:t>
                      </a:r>
                      <a:r>
                        <a:rPr lang="en-GB" sz="1400" b="1" kern="1200" baseline="0" dirty="0" smtClean="0">
                          <a:ln w="9525" cap="rnd" cmpd="sng" algn="ctr">
                            <a:solidFill>
                              <a:srgbClr val="558ED5"/>
                            </a:solidFill>
                            <a:prstDash val="solid"/>
                            <a:bevel/>
                          </a:ln>
                          <a:solidFill>
                            <a:schemeClr val="tx1"/>
                          </a:solidFill>
                          <a:latin typeface="Myriad Pro"/>
                          <a:ea typeface="+mn-ea"/>
                          <a:cs typeface="+mn-cs"/>
                        </a:rPr>
                        <a:t> and sexually </a:t>
                      </a:r>
                      <a:r>
                        <a:rPr lang="en-GB" sz="1400" b="1" kern="1200" baseline="0" smtClean="0">
                          <a:ln w="9525" cap="rnd" cmpd="sng" algn="ctr">
                            <a:solidFill>
                              <a:srgbClr val="558ED5"/>
                            </a:solidFill>
                            <a:prstDash val="solid"/>
                            <a:bevel/>
                          </a:ln>
                          <a:solidFill>
                            <a:schemeClr val="tx1"/>
                          </a:solidFill>
                          <a:latin typeface="Myriad Pro"/>
                          <a:ea typeface="+mn-ea"/>
                          <a:cs typeface="+mn-cs"/>
                        </a:rPr>
                        <a:t>transmitted infections </a:t>
                      </a:r>
                      <a:endParaRPr lang="en-GB" sz="1400" b="1" kern="1200" baseline="0" dirty="0" smtClean="0">
                        <a:ln w="9525" cap="rnd" cmpd="sng" algn="ctr">
                          <a:solidFill>
                            <a:srgbClr val="558ED5"/>
                          </a:solidFill>
                          <a:prstDash val="solid"/>
                          <a:bevel/>
                        </a:ln>
                        <a:solidFill>
                          <a:schemeClr val="tx1"/>
                        </a:solidFill>
                        <a:latin typeface="Myriad Pro"/>
                        <a:ea typeface="+mn-ea"/>
                        <a:cs typeface="+mn-cs"/>
                      </a:endParaRPr>
                    </a:p>
                    <a:p>
                      <a:pPr marL="0" algn="l" defTabSz="457200" rtl="0" eaLnBrk="1" fontAlgn="t" latinLnBrk="0" hangingPunct="1"/>
                      <a:r>
                        <a:rPr lang="en-GB" sz="1400" b="1" kern="1200" dirty="0" smtClean="0">
                          <a:ln w="9525" cap="rnd" cmpd="sng" algn="ctr">
                            <a:solidFill>
                              <a:srgbClr val="558ED5"/>
                            </a:solidFill>
                            <a:prstDash val="solid"/>
                            <a:bevel/>
                          </a:ln>
                          <a:solidFill>
                            <a:schemeClr val="tx1"/>
                          </a:solidFill>
                          <a:latin typeface="Myriad Pro"/>
                          <a:ea typeface="+mn-ea"/>
                          <a:cs typeface="+mn-cs"/>
                        </a:rPr>
                        <a:t>€ 2 million</a:t>
                      </a:r>
                    </a:p>
                  </a:txBody>
                  <a:tcPr marL="9525" marR="9525" marT="9525" marB="0">
                    <a:lnL>
                      <a:noFill/>
                    </a:lnL>
                    <a:lnR>
                      <a:noFill/>
                    </a:lnR>
                    <a:lnT>
                      <a:noFill/>
                    </a:lnT>
                    <a:lnB>
                      <a:noFill/>
                    </a:lnB>
                    <a:solidFill>
                      <a:schemeClr val="accent6">
                        <a:lumMod val="60000"/>
                        <a:lumOff val="40000"/>
                      </a:schemeClr>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065879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050"/>
                                        </p:tgtEl>
                                        <p:attrNameLst>
                                          <p:attrName>style.visibility</p:attrName>
                                        </p:attrNameLst>
                                      </p:cBhvr>
                                      <p:to>
                                        <p:strVal val="visible"/>
                                      </p:to>
                                    </p:set>
                                    <p:animEffect transition="in" filter="fade">
                                      <p:cBhvr>
                                        <p:cTn id="63" dur="1000"/>
                                        <p:tgtEl>
                                          <p:spTgt spid="2050"/>
                                        </p:tgtEl>
                                      </p:cBhvr>
                                    </p:animEffect>
                                    <p:anim calcmode="lin" valueType="num">
                                      <p:cBhvr>
                                        <p:cTn id="64" dur="1000" fill="hold"/>
                                        <p:tgtEl>
                                          <p:spTgt spid="2050"/>
                                        </p:tgtEl>
                                        <p:attrNameLst>
                                          <p:attrName>ppt_x</p:attrName>
                                        </p:attrNameLst>
                                      </p:cBhvr>
                                      <p:tavLst>
                                        <p:tav tm="0">
                                          <p:val>
                                            <p:strVal val="#ppt_x"/>
                                          </p:val>
                                        </p:tav>
                                        <p:tav tm="100000">
                                          <p:val>
                                            <p:strVal val="#ppt_x"/>
                                          </p:val>
                                        </p:tav>
                                      </p:tavLst>
                                    </p:anim>
                                    <p:anim calcmode="lin" valueType="num">
                                      <p:cBhvr>
                                        <p:cTn id="65"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a:xfrm>
            <a:off x="0" y="-171450"/>
            <a:ext cx="9144000" cy="2574925"/>
          </a:xfrm>
        </p:spPr>
        <p:txBody>
          <a:bodyPr/>
          <a:lstStyle/>
          <a:p>
            <a:pPr algn="ctr" eaLnBrk="1" hangingPunct="1"/>
            <a:r>
              <a:rPr lang="fr-FR" altLang="en-US" sz="2000" b="1" dirty="0" smtClean="0">
                <a:solidFill>
                  <a:srgbClr val="3166CF"/>
                </a:solidFill>
                <a:latin typeface="Myriad Pro"/>
                <a:ea typeface="Myriad Pro"/>
                <a:cs typeface="Myriad Pro"/>
              </a:rPr>
              <a:t/>
            </a:r>
            <a:br>
              <a:rPr lang="fr-FR" altLang="en-US" sz="2000" b="1" dirty="0" smtClean="0">
                <a:solidFill>
                  <a:srgbClr val="3166CF"/>
                </a:solidFill>
                <a:latin typeface="Myriad Pro"/>
                <a:ea typeface="Myriad Pro"/>
                <a:cs typeface="Myriad Pro"/>
              </a:rPr>
            </a:br>
            <a:r>
              <a:rPr lang="fr-FR" altLang="en-US" sz="2000" dirty="0">
                <a:solidFill>
                  <a:srgbClr val="3166CF"/>
                </a:solidFill>
                <a:latin typeface="Myriad Pro"/>
                <a:ea typeface="Myriad Pro"/>
                <a:cs typeface="Myriad Pro"/>
              </a:rPr>
              <a:t/>
            </a:r>
            <a:br>
              <a:rPr lang="fr-FR" altLang="en-US" sz="2000" dirty="0">
                <a:solidFill>
                  <a:srgbClr val="3166CF"/>
                </a:solidFill>
                <a:latin typeface="Myriad Pro"/>
                <a:ea typeface="Myriad Pro"/>
                <a:cs typeface="Myriad Pro"/>
              </a:rPr>
            </a:br>
            <a:r>
              <a:rPr lang="fr-FR" altLang="en-US" sz="2000" dirty="0" smtClean="0">
                <a:solidFill>
                  <a:srgbClr val="3166CF"/>
                </a:solidFill>
                <a:latin typeface="Myriad Pro"/>
                <a:ea typeface="Myriad Pro"/>
                <a:cs typeface="Myriad Pro"/>
              </a:rPr>
              <a:t/>
            </a:r>
            <a:br>
              <a:rPr lang="fr-FR" altLang="en-US" sz="2000" dirty="0" smtClean="0">
                <a:solidFill>
                  <a:srgbClr val="3166CF"/>
                </a:solidFill>
                <a:latin typeface="Myriad Pro"/>
                <a:ea typeface="Myriad Pro"/>
                <a:cs typeface="Myriad Pro"/>
              </a:rPr>
            </a:br>
            <a:r>
              <a:rPr lang="fr-FR" altLang="en-US" sz="2000" dirty="0" smtClean="0">
                <a:solidFill>
                  <a:srgbClr val="00B050"/>
                </a:solidFill>
                <a:latin typeface="Myriad Pro"/>
                <a:ea typeface="Myriad Pro"/>
                <a:cs typeface="Myriad Pro"/>
              </a:rPr>
              <a:t>Objective 3: </a:t>
            </a:r>
            <a:r>
              <a:rPr lang="fr-FR" altLang="en-US" sz="2000" b="1" dirty="0" smtClean="0">
                <a:solidFill>
                  <a:srgbClr val="00B050"/>
                </a:solidFill>
                <a:latin typeface="Myriad Pro"/>
                <a:ea typeface="Myriad Pro"/>
                <a:cs typeface="Myriad Pro"/>
              </a:rPr>
              <a:t>Main </a:t>
            </a:r>
            <a:r>
              <a:rPr lang="fr-FR" altLang="en-US" sz="2000" b="1" dirty="0" err="1" smtClean="0">
                <a:solidFill>
                  <a:srgbClr val="00B050"/>
                </a:solidFill>
                <a:latin typeface="Myriad Pro"/>
                <a:ea typeface="Myriad Pro"/>
                <a:cs typeface="Myriad Pro"/>
              </a:rPr>
              <a:t>activities</a:t>
            </a:r>
            <a:r>
              <a:rPr lang="fr-FR" altLang="en-US" sz="2000" b="1" dirty="0" smtClean="0">
                <a:solidFill>
                  <a:srgbClr val="00B050"/>
                </a:solidFill>
                <a:latin typeface="Myriad Pro"/>
                <a:ea typeface="Myriad Pro"/>
                <a:cs typeface="Myriad Pro"/>
              </a:rPr>
              <a:t> per </a:t>
            </a:r>
            <a:r>
              <a:rPr lang="fr-FR" altLang="en-US" sz="2000" b="1" dirty="0" err="1" smtClean="0">
                <a:solidFill>
                  <a:srgbClr val="00B050"/>
                </a:solidFill>
                <a:latin typeface="Myriad Pro"/>
                <a:ea typeface="Myriad Pro"/>
                <a:cs typeface="Myriad Pro"/>
              </a:rPr>
              <a:t>thematic</a:t>
            </a:r>
            <a:r>
              <a:rPr lang="fr-FR" altLang="en-US" sz="2000" b="1" dirty="0" smtClean="0">
                <a:solidFill>
                  <a:srgbClr val="00B050"/>
                </a:solidFill>
                <a:latin typeface="Myriad Pro"/>
                <a:ea typeface="Myriad Pro"/>
                <a:cs typeface="Myriad Pro"/>
              </a:rPr>
              <a:t> </a:t>
            </a:r>
            <a:r>
              <a:rPr lang="fr-FR" altLang="en-US" sz="2000" b="1" dirty="0" err="1" smtClean="0">
                <a:solidFill>
                  <a:srgbClr val="00B050"/>
                </a:solidFill>
                <a:latin typeface="Myriad Pro"/>
                <a:ea typeface="Myriad Pro"/>
                <a:cs typeface="Myriad Pro"/>
              </a:rPr>
              <a:t>priorities</a:t>
            </a:r>
            <a:r>
              <a:rPr lang="fr-FR" altLang="en-US" sz="2000" b="1" dirty="0" smtClean="0">
                <a:solidFill>
                  <a:srgbClr val="3166CF"/>
                </a:solidFill>
                <a:latin typeface="Myriad Pro"/>
                <a:ea typeface="Myriad Pro"/>
                <a:cs typeface="Myriad Pro"/>
              </a:rPr>
              <a:t/>
            </a:r>
            <a:br>
              <a:rPr lang="fr-FR" altLang="en-US" sz="2000" b="1" dirty="0" smtClean="0">
                <a:solidFill>
                  <a:srgbClr val="3166CF"/>
                </a:solidFill>
                <a:latin typeface="Myriad Pro"/>
                <a:ea typeface="Myriad Pro"/>
                <a:cs typeface="Myriad Pro"/>
              </a:rPr>
            </a:br>
            <a:endParaRPr lang="en-GB" altLang="en-US" sz="2000" b="1" dirty="0" smtClean="0">
              <a:solidFill>
                <a:srgbClr val="3166CF"/>
              </a:solidFill>
              <a:latin typeface="Myriad Pro"/>
              <a:ea typeface="Myriad Pro"/>
              <a:cs typeface="Myriad Pro"/>
            </a:endParaRPr>
          </a:p>
        </p:txBody>
      </p:sp>
      <p:sp>
        <p:nvSpPr>
          <p:cNvPr id="6147" name="Content Placeholder 9"/>
          <p:cNvSpPr>
            <a:spLocks noGrp="1"/>
          </p:cNvSpPr>
          <p:nvPr>
            <p:ph idx="1"/>
          </p:nvPr>
        </p:nvSpPr>
        <p:spPr>
          <a:xfrm>
            <a:off x="263098" y="2641123"/>
            <a:ext cx="8741628" cy="3959860"/>
          </a:xfrm>
        </p:spPr>
        <p:txBody>
          <a:bodyPr/>
          <a:lstStyle/>
          <a:p>
            <a:pPr eaLnBrk="1" hangingPunct="1"/>
            <a:endParaRPr lang="fr-LU" altLang="en-US" dirty="0" smtClean="0">
              <a:latin typeface="Myriad Pro"/>
              <a:ea typeface="Myriad Pro"/>
              <a:cs typeface="Myriad Pro"/>
            </a:endParaRPr>
          </a:p>
          <a:p>
            <a:pPr eaLnBrk="1" hangingPunct="1"/>
            <a:endParaRPr lang="en-GB" altLang="en-US" dirty="0" smtClean="0">
              <a:latin typeface="Myriad Pro"/>
              <a:ea typeface="Myriad Pro"/>
              <a:cs typeface="Myriad Pro"/>
            </a:endParaRPr>
          </a:p>
        </p:txBody>
      </p:sp>
      <p:sp>
        <p:nvSpPr>
          <p:cNvPr id="17" name="TextBox 16"/>
          <p:cNvSpPr txBox="1"/>
          <p:nvPr/>
        </p:nvSpPr>
        <p:spPr>
          <a:xfrm>
            <a:off x="467544" y="6165304"/>
            <a:ext cx="1728192" cy="276999"/>
          </a:xfrm>
          <a:prstGeom prst="rect">
            <a:avLst/>
          </a:prstGeom>
          <a:solidFill>
            <a:srgbClr val="2D5EC1"/>
          </a:solidFill>
        </p:spPr>
        <p:txBody>
          <a:bodyPr wrap="square">
            <a:spAutoFit/>
          </a:bodyPr>
          <a:lstStyle/>
          <a:p>
            <a:pPr>
              <a:defRPr/>
            </a:pPr>
            <a:r>
              <a:rPr lang="fr-LU" sz="1200" dirty="0">
                <a:ln w="9525" cap="rnd" cmpd="sng" algn="ctr">
                  <a:solidFill>
                    <a:srgbClr val="558ED5"/>
                  </a:solidFill>
                  <a:prstDash val="solid"/>
                  <a:bevel/>
                </a:ln>
                <a:solidFill>
                  <a:schemeClr val="lt1"/>
                </a:solidFill>
                <a:latin typeface="+mn-lt"/>
                <a:cs typeface="+mn-cs"/>
              </a:rPr>
              <a:t>Data 2014 - 2018</a:t>
            </a:r>
            <a:endParaRPr lang="en-GB" sz="1200" dirty="0">
              <a:ln w="9525" cap="rnd" cmpd="sng" algn="ctr">
                <a:solidFill>
                  <a:srgbClr val="558ED5"/>
                </a:solidFill>
                <a:prstDash val="solid"/>
                <a:bevel/>
              </a:ln>
              <a:solidFill>
                <a:schemeClr val="lt1"/>
              </a:solidFill>
              <a:latin typeface="+mn-lt"/>
              <a:cs typeface="+mn-cs"/>
            </a:endParaRPr>
          </a:p>
        </p:txBody>
      </p:sp>
      <p:graphicFrame>
        <p:nvGraphicFramePr>
          <p:cNvPr id="20" name="Table 19"/>
          <p:cNvGraphicFramePr>
            <a:graphicFrameLocks noGrp="1"/>
          </p:cNvGraphicFramePr>
          <p:nvPr>
            <p:extLst>
              <p:ext uri="{D42A27DB-BD31-4B8C-83A1-F6EECF244321}">
                <p14:modId xmlns:p14="http://schemas.microsoft.com/office/powerpoint/2010/main" val="2186194710"/>
              </p:ext>
            </p:extLst>
          </p:nvPr>
        </p:nvGraphicFramePr>
        <p:xfrm>
          <a:off x="2843808" y="2852936"/>
          <a:ext cx="3384376" cy="504055"/>
        </p:xfrm>
        <a:graphic>
          <a:graphicData uri="http://schemas.openxmlformats.org/drawingml/2006/table">
            <a:tbl>
              <a:tblPr>
                <a:tableStyleId>{5C22544A-7EE6-4342-B048-85BDC9FD1C3A}</a:tableStyleId>
              </a:tblPr>
              <a:tblGrid>
                <a:gridCol w="3384376">
                  <a:extLst>
                    <a:ext uri="{9D8B030D-6E8A-4147-A177-3AD203B41FA5}">
                      <a16:colId xmlns:a16="http://schemas.microsoft.com/office/drawing/2014/main" xmlns="" val="20000"/>
                    </a:ext>
                  </a:extLst>
                </a:gridCol>
              </a:tblGrid>
              <a:tr h="504055">
                <a:tc>
                  <a:txBody>
                    <a:bodyPr/>
                    <a:lstStyle/>
                    <a:p>
                      <a:pPr algn="l" fontAlgn="t"/>
                      <a:r>
                        <a:rPr lang="en-GB" sz="1400" b="1" kern="1200" dirty="0" err="1" smtClean="0">
                          <a:ln w="9525" cap="rnd" cmpd="sng" algn="ctr">
                            <a:solidFill>
                              <a:srgbClr val="558ED5"/>
                            </a:solidFill>
                            <a:prstDash val="solid"/>
                            <a:bevel/>
                          </a:ln>
                          <a:solidFill>
                            <a:schemeClr val="lt1"/>
                          </a:solidFill>
                          <a:effectLst/>
                          <a:latin typeface="Myriad Pro"/>
                          <a:ea typeface="+mn-ea"/>
                          <a:cs typeface="+mn-cs"/>
                        </a:rPr>
                        <a:t>eHACTION</a:t>
                      </a:r>
                      <a:r>
                        <a:rPr lang="en-GB" sz="1400" b="1" kern="1200" dirty="0" smtClean="0">
                          <a:ln w="9525" cap="rnd" cmpd="sng" algn="ctr">
                            <a:solidFill>
                              <a:srgbClr val="558ED5"/>
                            </a:solidFill>
                            <a:prstDash val="solid"/>
                            <a:bevel/>
                          </a:ln>
                          <a:solidFill>
                            <a:schemeClr val="lt1"/>
                          </a:solidFill>
                          <a:effectLst/>
                          <a:latin typeface="Myriad Pro"/>
                          <a:ea typeface="+mn-ea"/>
                          <a:cs typeface="+mn-cs"/>
                        </a:rPr>
                        <a:t> – Joint Action to support </a:t>
                      </a:r>
                      <a:r>
                        <a:rPr lang="en-GB" sz="1400" b="1" kern="1200" dirty="0" err="1" smtClean="0">
                          <a:ln w="9525" cap="rnd" cmpd="sng" algn="ctr">
                            <a:solidFill>
                              <a:srgbClr val="558ED5"/>
                            </a:solidFill>
                            <a:prstDash val="solid"/>
                            <a:bevel/>
                          </a:ln>
                          <a:solidFill>
                            <a:schemeClr val="lt1"/>
                          </a:solidFill>
                          <a:effectLst/>
                          <a:latin typeface="Myriad Pro"/>
                          <a:ea typeface="+mn-ea"/>
                          <a:cs typeface="+mn-cs"/>
                        </a:rPr>
                        <a:t>eHealth</a:t>
                      </a:r>
                      <a:r>
                        <a:rPr lang="en-GB" sz="1400" b="1" kern="1200" dirty="0" smtClean="0">
                          <a:ln w="9525" cap="rnd" cmpd="sng" algn="ctr">
                            <a:solidFill>
                              <a:srgbClr val="558ED5"/>
                            </a:solidFill>
                            <a:prstDash val="solid"/>
                            <a:bevel/>
                          </a:ln>
                          <a:solidFill>
                            <a:schemeClr val="lt1"/>
                          </a:solidFill>
                          <a:effectLst/>
                          <a:latin typeface="Myriad Pro"/>
                          <a:ea typeface="+mn-ea"/>
                          <a:cs typeface="+mn-cs"/>
                        </a:rPr>
                        <a:t> Network € 2.7 m</a:t>
                      </a:r>
                      <a:endParaRPr lang="en-GB" sz="1400" b="1" kern="1200" dirty="0">
                        <a:ln w="9525" cap="rnd" cmpd="sng" algn="ctr">
                          <a:solidFill>
                            <a:srgbClr val="558ED5"/>
                          </a:solidFill>
                          <a:prstDash val="solid"/>
                          <a:bevel/>
                        </a:ln>
                        <a:solidFill>
                          <a:schemeClr val="lt1"/>
                        </a:solidFill>
                        <a:effectLst/>
                        <a:latin typeface="Myriad Pro"/>
                        <a:ea typeface="+mn-ea"/>
                        <a:cs typeface="+mn-cs"/>
                      </a:endParaRPr>
                    </a:p>
                  </a:txBody>
                  <a:tcPr marL="9525" marR="9525" marT="9525" marB="0">
                    <a:solidFill>
                      <a:srgbClr val="2D5EC1"/>
                    </a:solidFill>
                  </a:tcPr>
                </a:tc>
                <a:extLst>
                  <a:ext uri="{0D108BD9-81ED-4DB2-BD59-A6C34878D82A}">
                    <a16:rowId xmlns:a16="http://schemas.microsoft.com/office/drawing/2014/main" xmlns="" val="10000"/>
                  </a:ext>
                </a:extLst>
              </a:tr>
            </a:tbl>
          </a:graphicData>
        </a:graphic>
      </p:graphicFrame>
      <p:sp>
        <p:nvSpPr>
          <p:cNvPr id="24" name="TextBox 23"/>
          <p:cNvSpPr txBox="1"/>
          <p:nvPr/>
        </p:nvSpPr>
        <p:spPr>
          <a:xfrm>
            <a:off x="827584" y="3573016"/>
            <a:ext cx="3456000" cy="864000"/>
          </a:xfrm>
          <a:prstGeom prst="rect">
            <a:avLst/>
          </a:prstGeom>
          <a:solidFill>
            <a:srgbClr val="2D5EC1"/>
          </a:solidFill>
        </p:spPr>
        <p:txBody>
          <a:bodyPr wrap="square">
            <a:spAutoFit/>
          </a:bodyPr>
          <a:lstStyle/>
          <a:p>
            <a:pPr defTabSz="457200" fontAlgn="t">
              <a:defRPr/>
            </a:pPr>
            <a:r>
              <a:rPr lang="en-GB" sz="1400" dirty="0">
                <a:ln w="9525" cap="rnd" cmpd="sng" algn="ctr">
                  <a:solidFill>
                    <a:srgbClr val="558ED5"/>
                  </a:solidFill>
                  <a:prstDash val="solid"/>
                  <a:bevel/>
                </a:ln>
                <a:solidFill>
                  <a:schemeClr val="lt1"/>
                </a:solidFill>
                <a:latin typeface="Myriad Pro"/>
                <a:cs typeface="+mn-cs"/>
              </a:rPr>
              <a:t>EU JAMS – Joint Action on Market Surveillance of medical </a:t>
            </a:r>
            <a:r>
              <a:rPr lang="en-GB" sz="1400" dirty="0" smtClean="0">
                <a:ln w="9525" cap="rnd" cmpd="sng" algn="ctr">
                  <a:solidFill>
                    <a:srgbClr val="558ED5"/>
                  </a:solidFill>
                  <a:prstDash val="solid"/>
                  <a:bevel/>
                </a:ln>
                <a:solidFill>
                  <a:schemeClr val="lt1"/>
                </a:solidFill>
                <a:latin typeface="Myriad Pro"/>
                <a:cs typeface="+mn-cs"/>
              </a:rPr>
              <a:t>devices</a:t>
            </a:r>
          </a:p>
          <a:p>
            <a:pPr defTabSz="457200" fontAlgn="t">
              <a:defRPr/>
            </a:pPr>
            <a:r>
              <a:rPr lang="fr-LU" sz="1400" dirty="0" smtClean="0">
                <a:ln w="9525" cap="rnd" cmpd="sng" algn="ctr">
                  <a:solidFill>
                    <a:srgbClr val="558ED5"/>
                  </a:solidFill>
                  <a:prstDash val="solid"/>
                  <a:bevel/>
                </a:ln>
                <a:solidFill>
                  <a:schemeClr val="lt1"/>
                </a:solidFill>
                <a:latin typeface="Myriad Pro"/>
                <a:cs typeface="+mn-cs"/>
              </a:rPr>
              <a:t>€ 0.8 m</a:t>
            </a:r>
            <a:endParaRPr lang="en-GB" sz="1400" dirty="0" smtClean="0">
              <a:ln w="9525" cap="rnd" cmpd="sng" algn="ctr">
                <a:solidFill>
                  <a:srgbClr val="558ED5"/>
                </a:solidFill>
                <a:prstDash val="solid"/>
                <a:bevel/>
              </a:ln>
              <a:solidFill>
                <a:schemeClr val="lt1"/>
              </a:solidFill>
              <a:latin typeface="Myriad Pro"/>
              <a:cs typeface="+mn-cs"/>
            </a:endParaRPr>
          </a:p>
          <a:p>
            <a:pPr defTabSz="457200" fontAlgn="t">
              <a:defRPr/>
            </a:pPr>
            <a:endParaRPr lang="en-GB" sz="1400" dirty="0" smtClean="0">
              <a:ln w="9525" cap="rnd" cmpd="sng" algn="ctr">
                <a:solidFill>
                  <a:srgbClr val="558ED5"/>
                </a:solidFill>
                <a:prstDash val="solid"/>
                <a:bevel/>
              </a:ln>
              <a:solidFill>
                <a:schemeClr val="lt1"/>
              </a:solidFill>
              <a:latin typeface="Myriad Pro"/>
              <a:cs typeface="+mn-cs"/>
            </a:endParaRPr>
          </a:p>
          <a:p>
            <a:pPr defTabSz="457200" fontAlgn="t">
              <a:defRPr/>
            </a:pPr>
            <a:endParaRPr lang="en-GB" sz="1400" dirty="0">
              <a:ln w="9525" cap="rnd" cmpd="sng" algn="ctr">
                <a:solidFill>
                  <a:srgbClr val="558ED5"/>
                </a:solidFill>
                <a:prstDash val="solid"/>
                <a:bevel/>
              </a:ln>
              <a:solidFill>
                <a:schemeClr val="lt1"/>
              </a:solidFill>
              <a:latin typeface="Myriad Pro"/>
              <a:cs typeface="+mn-cs"/>
            </a:endParaRPr>
          </a:p>
        </p:txBody>
      </p:sp>
      <p:graphicFrame>
        <p:nvGraphicFramePr>
          <p:cNvPr id="26" name="Table 25"/>
          <p:cNvGraphicFramePr>
            <a:graphicFrameLocks noGrp="1"/>
          </p:cNvGraphicFramePr>
          <p:nvPr>
            <p:extLst>
              <p:ext uri="{D42A27DB-BD31-4B8C-83A1-F6EECF244321}">
                <p14:modId xmlns:p14="http://schemas.microsoft.com/office/powerpoint/2010/main" val="768055948"/>
              </p:ext>
            </p:extLst>
          </p:nvPr>
        </p:nvGraphicFramePr>
        <p:xfrm>
          <a:off x="827584" y="4653136"/>
          <a:ext cx="3384376" cy="649605"/>
        </p:xfrm>
        <a:graphic>
          <a:graphicData uri="http://schemas.openxmlformats.org/drawingml/2006/table">
            <a:tbl>
              <a:tblPr>
                <a:tableStyleId>{5C22544A-7EE6-4342-B048-85BDC9FD1C3A}</a:tableStyleId>
              </a:tblPr>
              <a:tblGrid>
                <a:gridCol w="3384376">
                  <a:extLst>
                    <a:ext uri="{9D8B030D-6E8A-4147-A177-3AD203B41FA5}">
                      <a16:colId xmlns:a16="http://schemas.microsoft.com/office/drawing/2014/main" xmlns="" val="20000"/>
                    </a:ext>
                  </a:extLst>
                </a:gridCol>
              </a:tblGrid>
              <a:tr h="576064">
                <a:tc>
                  <a:txBody>
                    <a:bodyPr/>
                    <a:lstStyle/>
                    <a:p>
                      <a:pPr marL="0" algn="l" defTabSz="457200" rtl="0" eaLnBrk="1" fontAlgn="t" latinLnBrk="0" hangingPunct="1"/>
                      <a:r>
                        <a:rPr lang="en-GB" sz="1400" b="1" kern="1200" dirty="0" smtClean="0">
                          <a:ln w="9525" cap="rnd" cmpd="sng" algn="ctr">
                            <a:solidFill>
                              <a:srgbClr val="558ED5"/>
                            </a:solidFill>
                            <a:prstDash val="solid"/>
                            <a:bevel/>
                          </a:ln>
                          <a:solidFill>
                            <a:schemeClr val="lt1"/>
                          </a:solidFill>
                          <a:latin typeface="Myriad Pro"/>
                          <a:ea typeface="+mn-ea"/>
                          <a:cs typeface="+mn-cs"/>
                        </a:rPr>
                        <a:t>SEPEN – Action on health workforce</a:t>
                      </a:r>
                    </a:p>
                    <a:p>
                      <a:pPr marL="0" algn="l" defTabSz="457200" rtl="0" eaLnBrk="1" fontAlgn="t" latinLnBrk="0" hangingPunct="1"/>
                      <a:r>
                        <a:rPr lang="fr-LU" sz="1400" b="1" kern="1200" dirty="0" smtClean="0">
                          <a:ln w="9525" cap="rnd" cmpd="sng" algn="ctr">
                            <a:solidFill>
                              <a:srgbClr val="558ED5"/>
                            </a:solidFill>
                            <a:prstDash val="solid"/>
                            <a:bevel/>
                          </a:ln>
                          <a:solidFill>
                            <a:schemeClr val="lt1"/>
                          </a:solidFill>
                          <a:latin typeface="Myriad Pro"/>
                          <a:ea typeface="+mn-ea"/>
                          <a:cs typeface="+mn-cs"/>
                        </a:rPr>
                        <a:t>€ 0.8 m</a:t>
                      </a:r>
                      <a:endParaRPr lang="en-GB" sz="1400" b="1" kern="1200" dirty="0" smtClean="0">
                        <a:ln w="9525" cap="rnd" cmpd="sng" algn="ctr">
                          <a:solidFill>
                            <a:srgbClr val="558ED5"/>
                          </a:solidFill>
                          <a:prstDash val="solid"/>
                          <a:bevel/>
                        </a:ln>
                        <a:solidFill>
                          <a:schemeClr val="lt1"/>
                        </a:solidFill>
                        <a:latin typeface="Myriad Pro"/>
                        <a:ea typeface="+mn-ea"/>
                        <a:cs typeface="+mn-cs"/>
                      </a:endParaRPr>
                    </a:p>
                    <a:p>
                      <a:pPr marL="0" algn="l" defTabSz="457200" rtl="0" eaLnBrk="1" fontAlgn="t" latinLnBrk="0" hangingPunct="1"/>
                      <a:endParaRPr lang="en-GB" sz="1400" b="1" kern="1200" dirty="0">
                        <a:ln w="9525" cap="rnd" cmpd="sng" algn="ctr">
                          <a:solidFill>
                            <a:srgbClr val="558ED5"/>
                          </a:solidFill>
                          <a:prstDash val="solid"/>
                          <a:bevel/>
                        </a:ln>
                        <a:solidFill>
                          <a:schemeClr val="lt1"/>
                        </a:solidFill>
                        <a:latin typeface="Myriad Pro"/>
                        <a:ea typeface="+mn-ea"/>
                        <a:cs typeface="+mn-cs"/>
                      </a:endParaRPr>
                    </a:p>
                  </a:txBody>
                  <a:tcPr marL="9525" marR="9525" marT="9525" marB="0">
                    <a:solidFill>
                      <a:srgbClr val="2D5EC1"/>
                    </a:solidFill>
                  </a:tcPr>
                </a:tc>
                <a:extLst>
                  <a:ext uri="{0D108BD9-81ED-4DB2-BD59-A6C34878D82A}">
                    <a16:rowId xmlns:a16="http://schemas.microsoft.com/office/drawing/2014/main" xmlns="" val="10000"/>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4060357219"/>
              </p:ext>
            </p:extLst>
          </p:nvPr>
        </p:nvGraphicFramePr>
        <p:xfrm>
          <a:off x="4499992" y="3573016"/>
          <a:ext cx="3456384" cy="862965"/>
        </p:xfrm>
        <a:graphic>
          <a:graphicData uri="http://schemas.openxmlformats.org/drawingml/2006/table">
            <a:tbl>
              <a:tblPr/>
              <a:tblGrid>
                <a:gridCol w="3456384">
                  <a:extLst>
                    <a:ext uri="{9D8B030D-6E8A-4147-A177-3AD203B41FA5}">
                      <a16:colId xmlns:a16="http://schemas.microsoft.com/office/drawing/2014/main" xmlns="" val="20000"/>
                    </a:ext>
                  </a:extLst>
                </a:gridCol>
              </a:tblGrid>
              <a:tr h="720080">
                <a:tc>
                  <a:txBody>
                    <a:bodyPr/>
                    <a:lstStyle/>
                    <a:p>
                      <a:pPr marL="0" algn="l" defTabSz="457200" rtl="0" eaLnBrk="1" fontAlgn="t" latinLnBrk="0" hangingPunct="1"/>
                      <a:r>
                        <a:rPr lang="en-GB" sz="1400" b="1" kern="1200" dirty="0" smtClean="0">
                          <a:ln w="9525" cap="rnd" cmpd="sng" algn="ctr">
                            <a:solidFill>
                              <a:srgbClr val="558ED5"/>
                            </a:solidFill>
                            <a:prstDash val="solid"/>
                            <a:bevel/>
                          </a:ln>
                          <a:solidFill>
                            <a:schemeClr val="lt1"/>
                          </a:solidFill>
                          <a:latin typeface="Myriad Pro"/>
                          <a:ea typeface="+mn-ea"/>
                          <a:cs typeface="+mn-cs"/>
                        </a:rPr>
                        <a:t>EUNETHTA- Joint action on Health Technology Assessment</a:t>
                      </a:r>
                    </a:p>
                    <a:p>
                      <a:pPr marL="0" algn="l" defTabSz="457200" rtl="0" eaLnBrk="1" fontAlgn="t" latinLnBrk="0" hangingPunct="1"/>
                      <a:r>
                        <a:rPr lang="fr-LU" sz="1400" b="1" kern="1200" dirty="0" smtClean="0">
                          <a:ln w="9525" cap="rnd" cmpd="sng" algn="ctr">
                            <a:solidFill>
                              <a:srgbClr val="558ED5"/>
                            </a:solidFill>
                            <a:prstDash val="solid"/>
                            <a:bevel/>
                          </a:ln>
                          <a:solidFill>
                            <a:schemeClr val="lt1"/>
                          </a:solidFill>
                          <a:latin typeface="Myriad Pro"/>
                          <a:ea typeface="+mn-ea"/>
                          <a:cs typeface="+mn-cs"/>
                        </a:rPr>
                        <a:t>€ 11.9 m</a:t>
                      </a:r>
                      <a:endParaRPr lang="en-GB" sz="1400" b="1" kern="1200" dirty="0" smtClean="0">
                        <a:ln w="9525" cap="rnd" cmpd="sng" algn="ctr">
                          <a:solidFill>
                            <a:srgbClr val="558ED5"/>
                          </a:solidFill>
                          <a:prstDash val="solid"/>
                          <a:bevel/>
                        </a:ln>
                        <a:solidFill>
                          <a:schemeClr val="lt1"/>
                        </a:solidFill>
                        <a:latin typeface="Myriad Pro"/>
                        <a:ea typeface="+mn-ea"/>
                        <a:cs typeface="+mn-cs"/>
                      </a:endParaRPr>
                    </a:p>
                    <a:p>
                      <a:pPr marL="0" algn="l" defTabSz="457200" rtl="0" eaLnBrk="1" fontAlgn="t" latinLnBrk="0" hangingPunct="1"/>
                      <a:endParaRPr lang="en-GB" sz="1400" b="1" kern="1200" dirty="0">
                        <a:ln w="9525" cap="rnd" cmpd="sng" algn="ctr">
                          <a:solidFill>
                            <a:srgbClr val="558ED5"/>
                          </a:solidFill>
                          <a:prstDash val="solid"/>
                          <a:bevel/>
                        </a:ln>
                        <a:solidFill>
                          <a:schemeClr val="lt1"/>
                        </a:solidFill>
                        <a:latin typeface="Myriad Pro"/>
                        <a:ea typeface="+mn-ea"/>
                        <a:cs typeface="+mn-cs"/>
                      </a:endParaRPr>
                    </a:p>
                  </a:txBody>
                  <a:tcPr marL="9525" marR="9525" marT="9525" marB="0">
                    <a:lnL>
                      <a:noFill/>
                    </a:lnL>
                    <a:lnR>
                      <a:noFill/>
                    </a:lnR>
                    <a:lnT>
                      <a:noFill/>
                    </a:lnT>
                    <a:lnB>
                      <a:noFill/>
                    </a:lnB>
                    <a:solidFill>
                      <a:srgbClr val="3E6FD2"/>
                    </a:solidFill>
                  </a:tcPr>
                </a:tc>
                <a:extLst>
                  <a:ext uri="{0D108BD9-81ED-4DB2-BD59-A6C34878D82A}">
                    <a16:rowId xmlns:a16="http://schemas.microsoft.com/office/drawing/2014/main" xmlns="" val="10000"/>
                  </a:ext>
                </a:extLst>
              </a:tr>
            </a:tbl>
          </a:graphicData>
        </a:graphic>
      </p:graphicFrame>
      <p:sp>
        <p:nvSpPr>
          <p:cNvPr id="2056" name="Oval 2055"/>
          <p:cNvSpPr/>
          <p:nvPr/>
        </p:nvSpPr>
        <p:spPr>
          <a:xfrm>
            <a:off x="3419475" y="2047875"/>
            <a:ext cx="2428875" cy="644525"/>
          </a:xfrm>
          <a:prstGeom prst="ellipse">
            <a:avLst/>
          </a:prstGeom>
          <a:noFill/>
          <a:ln>
            <a:solidFill>
              <a:srgbClr val="2D5EC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dirty="0">
                <a:solidFill>
                  <a:srgbClr val="3166CF"/>
                </a:solidFill>
              </a:rPr>
              <a:t>EU </a:t>
            </a:r>
            <a:r>
              <a:rPr lang="fr-FR" sz="1600" dirty="0" err="1">
                <a:solidFill>
                  <a:srgbClr val="3166CF"/>
                </a:solidFill>
              </a:rPr>
              <a:t>Funding</a:t>
            </a:r>
            <a:r>
              <a:rPr lang="fr-FR" sz="1600" dirty="0">
                <a:solidFill>
                  <a:srgbClr val="3166CF"/>
                </a:solidFill>
              </a:rPr>
              <a:t>: </a:t>
            </a:r>
          </a:p>
          <a:p>
            <a:pPr algn="ctr">
              <a:defRPr/>
            </a:pPr>
            <a:r>
              <a:rPr lang="fr-FR" sz="1600" dirty="0">
                <a:solidFill>
                  <a:srgbClr val="3166CF"/>
                </a:solidFill>
              </a:rPr>
              <a:t>€ </a:t>
            </a:r>
            <a:r>
              <a:rPr lang="fr-FR" sz="1600" dirty="0" smtClean="0">
                <a:solidFill>
                  <a:srgbClr val="3166CF"/>
                </a:solidFill>
              </a:rPr>
              <a:t>75 m</a:t>
            </a:r>
            <a:endParaRPr lang="en-GB" sz="1600" dirty="0"/>
          </a:p>
        </p:txBody>
      </p:sp>
      <p:graphicFrame>
        <p:nvGraphicFramePr>
          <p:cNvPr id="21" name="Table 20"/>
          <p:cNvGraphicFramePr>
            <a:graphicFrameLocks noGrp="1"/>
          </p:cNvGraphicFramePr>
          <p:nvPr>
            <p:extLst>
              <p:ext uri="{D42A27DB-BD31-4B8C-83A1-F6EECF244321}">
                <p14:modId xmlns:p14="http://schemas.microsoft.com/office/powerpoint/2010/main" val="1718884064"/>
              </p:ext>
            </p:extLst>
          </p:nvPr>
        </p:nvGraphicFramePr>
        <p:xfrm>
          <a:off x="4427984" y="4653136"/>
          <a:ext cx="3528392" cy="648072"/>
        </p:xfrm>
        <a:graphic>
          <a:graphicData uri="http://schemas.openxmlformats.org/drawingml/2006/table">
            <a:tbl>
              <a:tblPr>
                <a:tableStyleId>{5C22544A-7EE6-4342-B048-85BDC9FD1C3A}</a:tableStyleId>
              </a:tblPr>
              <a:tblGrid>
                <a:gridCol w="3528392">
                  <a:extLst>
                    <a:ext uri="{9D8B030D-6E8A-4147-A177-3AD203B41FA5}">
                      <a16:colId xmlns:a16="http://schemas.microsoft.com/office/drawing/2014/main" xmlns="" val="20000"/>
                    </a:ext>
                  </a:extLst>
                </a:gridCol>
              </a:tblGrid>
              <a:tr h="648072">
                <a:tc>
                  <a:txBody>
                    <a:bodyPr/>
                    <a:lstStyle/>
                    <a:p>
                      <a:pPr algn="l" fontAlgn="t"/>
                      <a:r>
                        <a:rPr lang="fr-LU" sz="1400" b="1" kern="1200" dirty="0" smtClean="0">
                          <a:ln w="9525" cap="rnd" cmpd="sng" algn="ctr">
                            <a:solidFill>
                              <a:srgbClr val="558ED5"/>
                            </a:solidFill>
                            <a:prstDash val="solid"/>
                            <a:bevel/>
                          </a:ln>
                          <a:solidFill>
                            <a:schemeClr val="lt1"/>
                          </a:solidFill>
                          <a:effectLst/>
                          <a:latin typeface="Myriad Pro"/>
                          <a:ea typeface="+mn-ea"/>
                          <a:cs typeface="+mn-cs"/>
                        </a:rPr>
                        <a:t>State</a:t>
                      </a:r>
                      <a:r>
                        <a:rPr lang="fr-LU" sz="1400" b="1" kern="1200" baseline="0" dirty="0" smtClean="0">
                          <a:ln w="9525" cap="rnd" cmpd="sng" algn="ctr">
                            <a:solidFill>
                              <a:srgbClr val="558ED5"/>
                            </a:solidFill>
                            <a:prstDash val="solid"/>
                            <a:bevel/>
                          </a:ln>
                          <a:solidFill>
                            <a:schemeClr val="lt1"/>
                          </a:solidFill>
                          <a:effectLst/>
                          <a:latin typeface="Myriad Pro"/>
                          <a:ea typeface="+mn-ea"/>
                          <a:cs typeface="+mn-cs"/>
                        </a:rPr>
                        <a:t> of Health in the EU / PARIS</a:t>
                      </a:r>
                    </a:p>
                    <a:p>
                      <a:pPr algn="l" fontAlgn="t"/>
                      <a:r>
                        <a:rPr lang="fr-LU" sz="1400" b="1" kern="1200" dirty="0" smtClean="0">
                          <a:ln w="9525" cap="rnd" cmpd="sng" algn="ctr">
                            <a:solidFill>
                              <a:srgbClr val="558ED5"/>
                            </a:solidFill>
                            <a:prstDash val="solid"/>
                            <a:bevel/>
                          </a:ln>
                          <a:solidFill>
                            <a:schemeClr val="lt1"/>
                          </a:solidFill>
                          <a:latin typeface="Myriad Pro"/>
                          <a:ea typeface="+mn-ea"/>
                          <a:cs typeface="+mn-cs"/>
                        </a:rPr>
                        <a:t>€ </a:t>
                      </a:r>
                      <a:r>
                        <a:rPr lang="fr-LU" sz="1400" b="1" kern="1200" baseline="0" dirty="0" smtClean="0">
                          <a:ln w="9525" cap="rnd" cmpd="sng" algn="ctr">
                            <a:solidFill>
                              <a:srgbClr val="558ED5"/>
                            </a:solidFill>
                            <a:prstDash val="solid"/>
                            <a:bevel/>
                          </a:ln>
                          <a:solidFill>
                            <a:schemeClr val="lt1"/>
                          </a:solidFill>
                          <a:effectLst/>
                          <a:latin typeface="Myriad Pro"/>
                          <a:ea typeface="+mn-ea"/>
                          <a:cs typeface="+mn-cs"/>
                        </a:rPr>
                        <a:t>4,8 m</a:t>
                      </a:r>
                    </a:p>
                  </a:txBody>
                  <a:tcPr marL="9525" marR="9525" marT="9525" marB="0">
                    <a:solidFill>
                      <a:srgbClr val="2D5EC1"/>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906374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56"/>
                                        </p:tgtEl>
                                        <p:attrNameLst>
                                          <p:attrName>style.visibility</p:attrName>
                                        </p:attrNameLst>
                                      </p:cBhvr>
                                      <p:to>
                                        <p:strVal val="visible"/>
                                      </p:to>
                                    </p:set>
                                    <p:animEffect transition="in" filter="fade">
                                      <p:cBhvr>
                                        <p:cTn id="14" dur="1000"/>
                                        <p:tgtEl>
                                          <p:spTgt spid="2056"/>
                                        </p:tgtEl>
                                      </p:cBhvr>
                                    </p:animEffect>
                                    <p:anim calcmode="lin" valueType="num">
                                      <p:cBhvr>
                                        <p:cTn id="15" dur="1000" fill="hold"/>
                                        <p:tgtEl>
                                          <p:spTgt spid="2056"/>
                                        </p:tgtEl>
                                        <p:attrNameLst>
                                          <p:attrName>ppt_x</p:attrName>
                                        </p:attrNameLst>
                                      </p:cBhvr>
                                      <p:tavLst>
                                        <p:tav tm="0">
                                          <p:val>
                                            <p:strVal val="#ppt_x"/>
                                          </p:val>
                                        </p:tav>
                                        <p:tav tm="100000">
                                          <p:val>
                                            <p:strVal val="#ppt_x"/>
                                          </p:val>
                                        </p:tav>
                                      </p:tavLst>
                                    </p:anim>
                                    <p:anim calcmode="lin" valueType="num">
                                      <p:cBhvr>
                                        <p:cTn id="16" dur="1000" fill="hold"/>
                                        <p:tgtEl>
                                          <p:spTgt spid="205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17" grpId="0" animBg="1"/>
      <p:bldP spid="24" grpId="0" animBg="1"/>
      <p:bldP spid="205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a:xfrm>
            <a:off x="0" y="-171450"/>
            <a:ext cx="9144000" cy="2574925"/>
          </a:xfrm>
        </p:spPr>
        <p:txBody>
          <a:bodyPr/>
          <a:lstStyle/>
          <a:p>
            <a:pPr algn="ctr" eaLnBrk="1" hangingPunct="1"/>
            <a:r>
              <a:rPr lang="fr-FR" altLang="en-US" sz="2000" b="1" dirty="0" smtClean="0">
                <a:solidFill>
                  <a:srgbClr val="3166CF"/>
                </a:solidFill>
                <a:latin typeface="Myriad Pro"/>
                <a:ea typeface="Myriad Pro"/>
                <a:cs typeface="Myriad Pro"/>
              </a:rPr>
              <a:t/>
            </a:r>
            <a:br>
              <a:rPr lang="fr-FR" altLang="en-US" sz="2000" b="1" dirty="0" smtClean="0">
                <a:solidFill>
                  <a:srgbClr val="3166CF"/>
                </a:solidFill>
                <a:latin typeface="Myriad Pro"/>
                <a:ea typeface="Myriad Pro"/>
                <a:cs typeface="Myriad Pro"/>
              </a:rPr>
            </a:br>
            <a:r>
              <a:rPr lang="fr-FR" altLang="en-US" sz="2000" dirty="0">
                <a:solidFill>
                  <a:srgbClr val="3166CF"/>
                </a:solidFill>
                <a:latin typeface="Myriad Pro"/>
                <a:ea typeface="Myriad Pro"/>
                <a:cs typeface="Myriad Pro"/>
              </a:rPr>
              <a:t/>
            </a:r>
            <a:br>
              <a:rPr lang="fr-FR" altLang="en-US" sz="2000" dirty="0">
                <a:solidFill>
                  <a:srgbClr val="3166CF"/>
                </a:solidFill>
                <a:latin typeface="Myriad Pro"/>
                <a:ea typeface="Myriad Pro"/>
                <a:cs typeface="Myriad Pro"/>
              </a:rPr>
            </a:br>
            <a:r>
              <a:rPr lang="fr-FR" altLang="en-US" sz="2000" dirty="0" smtClean="0">
                <a:solidFill>
                  <a:srgbClr val="3166CF"/>
                </a:solidFill>
                <a:latin typeface="Myriad Pro"/>
                <a:ea typeface="Myriad Pro"/>
                <a:cs typeface="Myriad Pro"/>
              </a:rPr>
              <a:t/>
            </a:r>
            <a:br>
              <a:rPr lang="fr-FR" altLang="en-US" sz="2000" dirty="0" smtClean="0">
                <a:solidFill>
                  <a:srgbClr val="3166CF"/>
                </a:solidFill>
                <a:latin typeface="Myriad Pro"/>
                <a:ea typeface="Myriad Pro"/>
                <a:cs typeface="Myriad Pro"/>
              </a:rPr>
            </a:br>
            <a:r>
              <a:rPr lang="fr-FR" altLang="en-US" sz="2000" dirty="0" smtClean="0">
                <a:solidFill>
                  <a:srgbClr val="3166CF"/>
                </a:solidFill>
                <a:latin typeface="Myriad Pro"/>
                <a:ea typeface="Myriad Pro"/>
                <a:cs typeface="Myriad Pro"/>
              </a:rPr>
              <a:t/>
            </a:r>
            <a:br>
              <a:rPr lang="fr-FR" altLang="en-US" sz="2000" dirty="0" smtClean="0">
                <a:solidFill>
                  <a:srgbClr val="3166CF"/>
                </a:solidFill>
                <a:latin typeface="Myriad Pro"/>
                <a:ea typeface="Myriad Pro"/>
                <a:cs typeface="Myriad Pro"/>
              </a:rPr>
            </a:br>
            <a:r>
              <a:rPr lang="fr-FR" altLang="en-US" sz="2000" dirty="0" smtClean="0">
                <a:solidFill>
                  <a:srgbClr val="7030A0"/>
                </a:solidFill>
                <a:latin typeface="Myriad Pro"/>
                <a:ea typeface="Myriad Pro"/>
                <a:cs typeface="Myriad Pro"/>
              </a:rPr>
              <a:t>Objective 4: </a:t>
            </a:r>
            <a:r>
              <a:rPr lang="fr-FR" altLang="en-US" sz="2000" b="1" dirty="0" smtClean="0">
                <a:solidFill>
                  <a:srgbClr val="7030A0"/>
                </a:solidFill>
                <a:latin typeface="Myriad Pro"/>
                <a:ea typeface="Myriad Pro"/>
                <a:cs typeface="Myriad Pro"/>
              </a:rPr>
              <a:t>Main </a:t>
            </a:r>
            <a:r>
              <a:rPr lang="fr-FR" altLang="en-US" sz="2000" b="1" dirty="0" err="1" smtClean="0">
                <a:solidFill>
                  <a:srgbClr val="7030A0"/>
                </a:solidFill>
                <a:latin typeface="Myriad Pro"/>
                <a:ea typeface="Myriad Pro"/>
                <a:cs typeface="Myriad Pro"/>
              </a:rPr>
              <a:t>activities</a:t>
            </a:r>
            <a:r>
              <a:rPr lang="fr-FR" altLang="en-US" sz="2000" b="1" dirty="0" smtClean="0">
                <a:solidFill>
                  <a:srgbClr val="7030A0"/>
                </a:solidFill>
                <a:latin typeface="Myriad Pro"/>
                <a:ea typeface="Myriad Pro"/>
                <a:cs typeface="Myriad Pro"/>
              </a:rPr>
              <a:t> per </a:t>
            </a:r>
            <a:r>
              <a:rPr lang="fr-FR" altLang="en-US" sz="2000" b="1" dirty="0" err="1" smtClean="0">
                <a:solidFill>
                  <a:srgbClr val="7030A0"/>
                </a:solidFill>
                <a:latin typeface="Myriad Pro"/>
                <a:ea typeface="Myriad Pro"/>
                <a:cs typeface="Myriad Pro"/>
              </a:rPr>
              <a:t>thematic</a:t>
            </a:r>
            <a:r>
              <a:rPr lang="fr-FR" altLang="en-US" sz="2000" b="1" dirty="0" smtClean="0">
                <a:solidFill>
                  <a:srgbClr val="7030A0"/>
                </a:solidFill>
                <a:latin typeface="Myriad Pro"/>
                <a:ea typeface="Myriad Pro"/>
                <a:cs typeface="Myriad Pro"/>
              </a:rPr>
              <a:t> </a:t>
            </a:r>
            <a:r>
              <a:rPr lang="fr-FR" altLang="en-US" sz="2000" b="1" dirty="0" err="1" smtClean="0">
                <a:solidFill>
                  <a:srgbClr val="7030A0"/>
                </a:solidFill>
                <a:latin typeface="Myriad Pro"/>
                <a:ea typeface="Myriad Pro"/>
                <a:cs typeface="Myriad Pro"/>
              </a:rPr>
              <a:t>priorities</a:t>
            </a:r>
            <a:r>
              <a:rPr lang="fr-FR" altLang="en-US" sz="2000" b="1" dirty="0" smtClean="0">
                <a:solidFill>
                  <a:srgbClr val="3166CF"/>
                </a:solidFill>
                <a:latin typeface="Myriad Pro"/>
                <a:ea typeface="Myriad Pro"/>
                <a:cs typeface="Myriad Pro"/>
              </a:rPr>
              <a:t/>
            </a:r>
            <a:br>
              <a:rPr lang="fr-FR" altLang="en-US" sz="2000" b="1" dirty="0" smtClean="0">
                <a:solidFill>
                  <a:srgbClr val="3166CF"/>
                </a:solidFill>
                <a:latin typeface="Myriad Pro"/>
                <a:ea typeface="Myriad Pro"/>
                <a:cs typeface="Myriad Pro"/>
              </a:rPr>
            </a:br>
            <a:endParaRPr lang="en-GB" altLang="en-US" sz="2000" b="1" dirty="0" smtClean="0">
              <a:solidFill>
                <a:srgbClr val="3166CF"/>
              </a:solidFill>
              <a:latin typeface="Myriad Pro"/>
              <a:ea typeface="Myriad Pro"/>
              <a:cs typeface="Myriad Pro"/>
            </a:endParaRPr>
          </a:p>
        </p:txBody>
      </p:sp>
      <p:sp>
        <p:nvSpPr>
          <p:cNvPr id="6147" name="Content Placeholder 9"/>
          <p:cNvSpPr>
            <a:spLocks noGrp="1"/>
          </p:cNvSpPr>
          <p:nvPr>
            <p:ph idx="1"/>
          </p:nvPr>
        </p:nvSpPr>
        <p:spPr>
          <a:xfrm>
            <a:off x="263098" y="2641123"/>
            <a:ext cx="8741628" cy="3959860"/>
          </a:xfrm>
        </p:spPr>
        <p:txBody>
          <a:bodyPr/>
          <a:lstStyle/>
          <a:p>
            <a:pPr eaLnBrk="1" hangingPunct="1"/>
            <a:endParaRPr lang="fr-LU" altLang="en-US" dirty="0" smtClean="0">
              <a:latin typeface="Myriad Pro"/>
              <a:ea typeface="Myriad Pro"/>
              <a:cs typeface="Myriad Pro"/>
            </a:endParaRPr>
          </a:p>
          <a:p>
            <a:pPr eaLnBrk="1" hangingPunct="1"/>
            <a:endParaRPr lang="en-GB" altLang="en-US" dirty="0" smtClean="0">
              <a:latin typeface="Myriad Pro"/>
              <a:ea typeface="Myriad Pro"/>
              <a:cs typeface="Myriad Pro"/>
            </a:endParaRPr>
          </a:p>
        </p:txBody>
      </p:sp>
      <p:sp>
        <p:nvSpPr>
          <p:cNvPr id="17" name="TextBox 16"/>
          <p:cNvSpPr txBox="1"/>
          <p:nvPr/>
        </p:nvSpPr>
        <p:spPr>
          <a:xfrm>
            <a:off x="467544" y="6165304"/>
            <a:ext cx="1728192" cy="276999"/>
          </a:xfrm>
          <a:prstGeom prst="rect">
            <a:avLst/>
          </a:prstGeom>
          <a:solidFill>
            <a:srgbClr val="2D5EC1"/>
          </a:solidFill>
        </p:spPr>
        <p:txBody>
          <a:bodyPr wrap="square">
            <a:spAutoFit/>
          </a:bodyPr>
          <a:lstStyle/>
          <a:p>
            <a:pPr>
              <a:defRPr/>
            </a:pPr>
            <a:r>
              <a:rPr lang="fr-LU" sz="1200" dirty="0">
                <a:ln w="9525" cap="rnd" cmpd="sng" algn="ctr">
                  <a:solidFill>
                    <a:srgbClr val="558ED5"/>
                  </a:solidFill>
                  <a:prstDash val="solid"/>
                  <a:bevel/>
                </a:ln>
                <a:solidFill>
                  <a:schemeClr val="lt1"/>
                </a:solidFill>
                <a:latin typeface="+mn-lt"/>
                <a:cs typeface="+mn-cs"/>
              </a:rPr>
              <a:t>Data 2014 - 2018</a:t>
            </a:r>
            <a:endParaRPr lang="en-GB" sz="1200" dirty="0">
              <a:ln w="9525" cap="rnd" cmpd="sng" algn="ctr">
                <a:solidFill>
                  <a:srgbClr val="558ED5"/>
                </a:solidFill>
                <a:prstDash val="solid"/>
                <a:bevel/>
              </a:ln>
              <a:solidFill>
                <a:schemeClr val="lt1"/>
              </a:solidFill>
              <a:latin typeface="+mn-lt"/>
              <a:cs typeface="+mn-cs"/>
            </a:endParaRPr>
          </a:p>
        </p:txBody>
      </p:sp>
      <p:graphicFrame>
        <p:nvGraphicFramePr>
          <p:cNvPr id="20" name="Table 19"/>
          <p:cNvGraphicFramePr>
            <a:graphicFrameLocks noGrp="1"/>
          </p:cNvGraphicFramePr>
          <p:nvPr>
            <p:extLst>
              <p:ext uri="{D42A27DB-BD31-4B8C-83A1-F6EECF244321}">
                <p14:modId xmlns:p14="http://schemas.microsoft.com/office/powerpoint/2010/main" val="4272713752"/>
              </p:ext>
            </p:extLst>
          </p:nvPr>
        </p:nvGraphicFramePr>
        <p:xfrm>
          <a:off x="467544" y="2852936"/>
          <a:ext cx="3888432" cy="793621"/>
        </p:xfrm>
        <a:graphic>
          <a:graphicData uri="http://schemas.openxmlformats.org/drawingml/2006/table">
            <a:tbl>
              <a:tblPr>
                <a:tableStyleId>{5C22544A-7EE6-4342-B048-85BDC9FD1C3A}</a:tableStyleId>
              </a:tblPr>
              <a:tblGrid>
                <a:gridCol w="3888432">
                  <a:extLst>
                    <a:ext uri="{9D8B030D-6E8A-4147-A177-3AD203B41FA5}">
                      <a16:colId xmlns:a16="http://schemas.microsoft.com/office/drawing/2014/main" xmlns="" val="20000"/>
                    </a:ext>
                  </a:extLst>
                </a:gridCol>
              </a:tblGrid>
              <a:tr h="793621">
                <a:tc>
                  <a:txBody>
                    <a:bodyPr/>
                    <a:lstStyle/>
                    <a:p>
                      <a:pPr algn="l" fontAlgn="t"/>
                      <a:r>
                        <a:rPr lang="en-GB" sz="1400" b="1" kern="1200" dirty="0" smtClean="0">
                          <a:ln w="9525" cap="rnd" cmpd="sng" algn="ctr">
                            <a:solidFill>
                              <a:srgbClr val="558ED5"/>
                            </a:solidFill>
                            <a:prstDash val="solid"/>
                            <a:bevel/>
                          </a:ln>
                          <a:solidFill>
                            <a:schemeClr val="lt1"/>
                          </a:solidFill>
                          <a:effectLst/>
                          <a:latin typeface="Myriad Pro"/>
                          <a:ea typeface="+mn-ea"/>
                          <a:cs typeface="+mn-cs"/>
                        </a:rPr>
                        <a:t>EURORDIS – European Organisation for Rare Diseases Association </a:t>
                      </a:r>
                      <a:r>
                        <a:rPr lang="en-GB" sz="1400" b="1" kern="1200" baseline="0" dirty="0" smtClean="0">
                          <a:ln w="9525" cap="rnd" cmpd="sng" algn="ctr">
                            <a:solidFill>
                              <a:srgbClr val="558ED5"/>
                            </a:solidFill>
                            <a:prstDash val="solid"/>
                            <a:bevel/>
                          </a:ln>
                          <a:solidFill>
                            <a:schemeClr val="lt1"/>
                          </a:solidFill>
                          <a:effectLst/>
                          <a:latin typeface="Myriad Pro"/>
                          <a:ea typeface="+mn-ea"/>
                          <a:cs typeface="+mn-cs"/>
                        </a:rPr>
                        <a:t> </a:t>
                      </a:r>
                      <a:r>
                        <a:rPr lang="fr-LU" sz="1400" b="1" kern="1200" dirty="0" smtClean="0">
                          <a:ln w="9525" cap="rnd" cmpd="sng" algn="ctr">
                            <a:solidFill>
                              <a:srgbClr val="558ED5"/>
                            </a:solidFill>
                            <a:prstDash val="solid"/>
                            <a:bevel/>
                          </a:ln>
                          <a:solidFill>
                            <a:schemeClr val="lt1"/>
                          </a:solidFill>
                          <a:effectLst/>
                          <a:latin typeface="Myriad Pro"/>
                          <a:ea typeface="+mn-ea"/>
                          <a:cs typeface="+mn-cs"/>
                        </a:rPr>
                        <a:t>€</a:t>
                      </a:r>
                      <a:r>
                        <a:rPr lang="fr-LU" sz="1400" b="1" kern="1200" baseline="0" dirty="0" smtClean="0">
                          <a:ln w="9525" cap="rnd" cmpd="sng" algn="ctr">
                            <a:solidFill>
                              <a:srgbClr val="558ED5"/>
                            </a:solidFill>
                            <a:prstDash val="solid"/>
                            <a:bevel/>
                          </a:ln>
                          <a:solidFill>
                            <a:schemeClr val="lt1"/>
                          </a:solidFill>
                          <a:effectLst/>
                          <a:latin typeface="Myriad Pro"/>
                          <a:ea typeface="+mn-ea"/>
                          <a:cs typeface="+mn-cs"/>
                        </a:rPr>
                        <a:t> 5 m</a:t>
                      </a:r>
                      <a:endParaRPr lang="en-GB" sz="1400" b="1" kern="1200" dirty="0">
                        <a:ln w="9525" cap="rnd" cmpd="sng" algn="ctr">
                          <a:solidFill>
                            <a:srgbClr val="558ED5"/>
                          </a:solidFill>
                          <a:prstDash val="solid"/>
                          <a:bevel/>
                        </a:ln>
                        <a:solidFill>
                          <a:schemeClr val="lt1"/>
                        </a:solidFill>
                        <a:effectLst/>
                        <a:latin typeface="Myriad Pro"/>
                        <a:ea typeface="+mn-ea"/>
                        <a:cs typeface="+mn-cs"/>
                      </a:endParaRPr>
                    </a:p>
                  </a:txBody>
                  <a:tcPr marL="9525" marR="9525" marT="9525" marB="0">
                    <a:solidFill>
                      <a:srgbClr val="2D5EC1"/>
                    </a:solidFill>
                  </a:tcPr>
                </a:tc>
                <a:extLst>
                  <a:ext uri="{0D108BD9-81ED-4DB2-BD59-A6C34878D82A}">
                    <a16:rowId xmlns:a16="http://schemas.microsoft.com/office/drawing/2014/main" xmlns="" val="10000"/>
                  </a:ext>
                </a:extLst>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3968705774"/>
              </p:ext>
            </p:extLst>
          </p:nvPr>
        </p:nvGraphicFramePr>
        <p:xfrm>
          <a:off x="467544" y="3789040"/>
          <a:ext cx="3888432" cy="649605"/>
        </p:xfrm>
        <a:graphic>
          <a:graphicData uri="http://schemas.openxmlformats.org/drawingml/2006/table">
            <a:tbl>
              <a:tblPr>
                <a:tableStyleId>{5C22544A-7EE6-4342-B048-85BDC9FD1C3A}</a:tableStyleId>
              </a:tblPr>
              <a:tblGrid>
                <a:gridCol w="3888432">
                  <a:extLst>
                    <a:ext uri="{9D8B030D-6E8A-4147-A177-3AD203B41FA5}">
                      <a16:colId xmlns:a16="http://schemas.microsoft.com/office/drawing/2014/main" xmlns="" val="20000"/>
                    </a:ext>
                  </a:extLst>
                </a:gridCol>
              </a:tblGrid>
              <a:tr h="504056">
                <a:tc>
                  <a:txBody>
                    <a:bodyPr/>
                    <a:lstStyle/>
                    <a:p>
                      <a:pPr marL="0" algn="l" defTabSz="457200" rtl="0" eaLnBrk="1" fontAlgn="t" latinLnBrk="0" hangingPunct="1"/>
                      <a:r>
                        <a:rPr lang="en-GB" sz="1400" b="1" kern="1200" dirty="0" smtClean="0">
                          <a:ln w="9525" cap="rnd" cmpd="sng" algn="ctr">
                            <a:solidFill>
                              <a:srgbClr val="558ED5"/>
                            </a:solidFill>
                            <a:prstDash val="solid"/>
                            <a:bevel/>
                          </a:ln>
                          <a:solidFill>
                            <a:schemeClr val="lt1"/>
                          </a:solidFill>
                          <a:latin typeface="Myriad Pro"/>
                          <a:ea typeface="+mn-ea"/>
                          <a:cs typeface="+mn-cs"/>
                        </a:rPr>
                        <a:t>ERN- European Reference Networks (ERNs)</a:t>
                      </a:r>
                    </a:p>
                    <a:p>
                      <a:pPr marL="0" algn="l" defTabSz="457200" rtl="0" eaLnBrk="1" fontAlgn="t" latinLnBrk="0" hangingPunct="1"/>
                      <a:r>
                        <a:rPr lang="fr-LU" sz="1400" b="1" kern="1200" dirty="0" smtClean="0">
                          <a:ln w="9525" cap="rnd" cmpd="sng" algn="ctr">
                            <a:solidFill>
                              <a:srgbClr val="558ED5"/>
                            </a:solidFill>
                            <a:prstDash val="solid"/>
                            <a:bevel/>
                          </a:ln>
                          <a:solidFill>
                            <a:schemeClr val="lt1"/>
                          </a:solidFill>
                          <a:latin typeface="Myriad Pro"/>
                          <a:ea typeface="+mn-ea"/>
                          <a:cs typeface="+mn-cs"/>
                        </a:rPr>
                        <a:t>Coordination of </a:t>
                      </a:r>
                      <a:r>
                        <a:rPr lang="fr-LU" sz="1400" b="1" kern="1200" dirty="0" err="1" smtClean="0">
                          <a:ln w="9525" cap="rnd" cmpd="sng" algn="ctr">
                            <a:solidFill>
                              <a:srgbClr val="558ED5"/>
                            </a:solidFill>
                            <a:prstDash val="solid"/>
                            <a:bevel/>
                          </a:ln>
                          <a:solidFill>
                            <a:schemeClr val="lt1"/>
                          </a:solidFill>
                          <a:latin typeface="Myriad Pro"/>
                          <a:ea typeface="+mn-ea"/>
                          <a:cs typeface="+mn-cs"/>
                        </a:rPr>
                        <a:t>ERNs</a:t>
                      </a:r>
                      <a:r>
                        <a:rPr lang="fr-LU" sz="1400" b="1" kern="1200" baseline="0" dirty="0" smtClean="0">
                          <a:ln w="9525" cap="rnd" cmpd="sng" algn="ctr">
                            <a:solidFill>
                              <a:srgbClr val="558ED5"/>
                            </a:solidFill>
                            <a:prstDash val="solid"/>
                            <a:bevel/>
                          </a:ln>
                          <a:solidFill>
                            <a:schemeClr val="lt1"/>
                          </a:solidFill>
                          <a:latin typeface="Myriad Pro"/>
                          <a:ea typeface="+mn-ea"/>
                          <a:cs typeface="+mn-cs"/>
                        </a:rPr>
                        <a:t> </a:t>
                      </a:r>
                      <a:r>
                        <a:rPr lang="fr-LU" sz="1400" b="1" kern="1200" dirty="0" smtClean="0">
                          <a:ln w="9525" cap="rnd" cmpd="sng" algn="ctr">
                            <a:solidFill>
                              <a:srgbClr val="558ED5"/>
                            </a:solidFill>
                            <a:prstDash val="solid"/>
                            <a:bevel/>
                          </a:ln>
                          <a:solidFill>
                            <a:schemeClr val="lt1"/>
                          </a:solidFill>
                          <a:latin typeface="Myriad Pro"/>
                          <a:ea typeface="+mn-ea"/>
                          <a:cs typeface="+mn-cs"/>
                        </a:rPr>
                        <a:t>€ 26 m</a:t>
                      </a:r>
                      <a:endParaRPr lang="en-GB" sz="1400" b="1" kern="1200" dirty="0" smtClean="0">
                        <a:ln w="9525" cap="rnd" cmpd="sng" algn="ctr">
                          <a:solidFill>
                            <a:srgbClr val="558ED5"/>
                          </a:solidFill>
                          <a:prstDash val="solid"/>
                          <a:bevel/>
                        </a:ln>
                        <a:solidFill>
                          <a:schemeClr val="lt1"/>
                        </a:solidFill>
                        <a:latin typeface="Myriad Pro"/>
                        <a:ea typeface="+mn-ea"/>
                        <a:cs typeface="+mn-cs"/>
                      </a:endParaRPr>
                    </a:p>
                    <a:p>
                      <a:pPr marL="0" algn="l" defTabSz="457200" rtl="0" eaLnBrk="1" fontAlgn="t" latinLnBrk="0" hangingPunct="1"/>
                      <a:r>
                        <a:rPr lang="fr-LU" sz="1400" b="1" kern="1200" dirty="0" err="1" smtClean="0">
                          <a:ln w="9525" cap="rnd" cmpd="sng" algn="ctr">
                            <a:solidFill>
                              <a:srgbClr val="558ED5"/>
                            </a:solidFill>
                            <a:prstDash val="solid"/>
                            <a:bevel/>
                          </a:ln>
                          <a:solidFill>
                            <a:schemeClr val="lt1"/>
                          </a:solidFill>
                          <a:latin typeface="Myriad Pro"/>
                          <a:ea typeface="+mn-ea"/>
                          <a:cs typeface="+mn-cs"/>
                        </a:rPr>
                        <a:t>Other</a:t>
                      </a:r>
                      <a:r>
                        <a:rPr lang="fr-LU" sz="1400" b="1" kern="1200" dirty="0" smtClean="0">
                          <a:ln w="9525" cap="rnd" cmpd="sng" algn="ctr">
                            <a:solidFill>
                              <a:srgbClr val="558ED5"/>
                            </a:solidFill>
                            <a:prstDash val="solid"/>
                            <a:bevel/>
                          </a:ln>
                          <a:solidFill>
                            <a:schemeClr val="lt1"/>
                          </a:solidFill>
                          <a:latin typeface="Myriad Pro"/>
                          <a:ea typeface="+mn-ea"/>
                          <a:cs typeface="+mn-cs"/>
                        </a:rPr>
                        <a:t> </a:t>
                      </a:r>
                      <a:r>
                        <a:rPr lang="fr-LU" sz="1400" b="1" kern="1200" dirty="0" err="1" smtClean="0">
                          <a:ln w="9525" cap="rnd" cmpd="sng" algn="ctr">
                            <a:solidFill>
                              <a:srgbClr val="558ED5"/>
                            </a:solidFill>
                            <a:prstDash val="solid"/>
                            <a:bevel/>
                          </a:ln>
                          <a:solidFill>
                            <a:schemeClr val="lt1"/>
                          </a:solidFill>
                          <a:latin typeface="Myriad Pro"/>
                          <a:ea typeface="+mn-ea"/>
                          <a:cs typeface="+mn-cs"/>
                        </a:rPr>
                        <a:t>activities</a:t>
                      </a:r>
                      <a:r>
                        <a:rPr lang="fr-LU" sz="1400" b="1" kern="1200" baseline="0" dirty="0" smtClean="0">
                          <a:ln w="9525" cap="rnd" cmpd="sng" algn="ctr">
                            <a:solidFill>
                              <a:srgbClr val="558ED5"/>
                            </a:solidFill>
                            <a:prstDash val="solid"/>
                            <a:bevel/>
                          </a:ln>
                          <a:solidFill>
                            <a:schemeClr val="lt1"/>
                          </a:solidFill>
                          <a:latin typeface="Myriad Pro"/>
                          <a:ea typeface="+mn-ea"/>
                          <a:cs typeface="+mn-cs"/>
                        </a:rPr>
                        <a:t> </a:t>
                      </a:r>
                      <a:r>
                        <a:rPr lang="fr-LU" sz="1400" b="1" kern="1200" dirty="0" smtClean="0">
                          <a:ln w="9525" cap="rnd" cmpd="sng" algn="ctr">
                            <a:solidFill>
                              <a:srgbClr val="558ED5"/>
                            </a:solidFill>
                            <a:prstDash val="solid"/>
                            <a:bevel/>
                          </a:ln>
                          <a:solidFill>
                            <a:schemeClr val="lt1"/>
                          </a:solidFill>
                          <a:latin typeface="Myriad Pro"/>
                          <a:ea typeface="+mn-ea"/>
                          <a:cs typeface="+mn-cs"/>
                        </a:rPr>
                        <a:t>€ 3 m </a:t>
                      </a:r>
                      <a:endParaRPr lang="en-GB" sz="1400" b="1" kern="1200" dirty="0" smtClean="0">
                        <a:ln w="9525" cap="rnd" cmpd="sng" algn="ctr">
                          <a:solidFill>
                            <a:srgbClr val="558ED5"/>
                          </a:solidFill>
                          <a:prstDash val="solid"/>
                          <a:bevel/>
                        </a:ln>
                        <a:solidFill>
                          <a:schemeClr val="lt1"/>
                        </a:solidFill>
                        <a:latin typeface="Myriad Pro"/>
                        <a:ea typeface="+mn-ea"/>
                        <a:cs typeface="+mn-cs"/>
                      </a:endParaRPr>
                    </a:p>
                  </a:txBody>
                  <a:tcPr marL="9525" marR="9525" marT="9525" marB="0">
                    <a:solidFill>
                      <a:srgbClr val="2D5EC1"/>
                    </a:solidFill>
                  </a:tcPr>
                </a:tc>
                <a:extLst>
                  <a:ext uri="{0D108BD9-81ED-4DB2-BD59-A6C34878D82A}">
                    <a16:rowId xmlns:a16="http://schemas.microsoft.com/office/drawing/2014/main" xmlns="" val="10000"/>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2392578196"/>
              </p:ext>
            </p:extLst>
          </p:nvPr>
        </p:nvGraphicFramePr>
        <p:xfrm>
          <a:off x="4499992" y="2852937"/>
          <a:ext cx="3816424" cy="936104"/>
        </p:xfrm>
        <a:graphic>
          <a:graphicData uri="http://schemas.openxmlformats.org/drawingml/2006/table">
            <a:tbl>
              <a:tblPr/>
              <a:tblGrid>
                <a:gridCol w="3816424">
                  <a:extLst>
                    <a:ext uri="{9D8B030D-6E8A-4147-A177-3AD203B41FA5}">
                      <a16:colId xmlns:a16="http://schemas.microsoft.com/office/drawing/2014/main" xmlns="" val="20000"/>
                    </a:ext>
                  </a:extLst>
                </a:gridCol>
              </a:tblGrid>
              <a:tr h="936104">
                <a:tc>
                  <a:txBody>
                    <a:bodyPr/>
                    <a:lstStyle/>
                    <a:p>
                      <a:pPr marL="0" algn="l" defTabSz="457200" rtl="0" eaLnBrk="1" fontAlgn="t" latinLnBrk="0" hangingPunct="1"/>
                      <a:r>
                        <a:rPr lang="en-GB" sz="1400" b="1" kern="1200" dirty="0" smtClean="0">
                          <a:ln w="9525" cap="rnd" cmpd="sng" algn="ctr">
                            <a:solidFill>
                              <a:srgbClr val="558ED5"/>
                            </a:solidFill>
                            <a:prstDash val="solid"/>
                            <a:bevel/>
                          </a:ln>
                          <a:solidFill>
                            <a:schemeClr val="lt1"/>
                          </a:solidFill>
                          <a:latin typeface="Myriad Pro"/>
                          <a:ea typeface="+mn-ea"/>
                          <a:cs typeface="+mn-cs"/>
                        </a:rPr>
                        <a:t>VISTART – Joint Action on vigilance and inspection for safety of transfusion assisted reproduction and transplantation</a:t>
                      </a:r>
                    </a:p>
                    <a:p>
                      <a:pPr marL="0" algn="l" defTabSz="457200" rtl="0" eaLnBrk="1" fontAlgn="t" latinLnBrk="0" hangingPunct="1"/>
                      <a:r>
                        <a:rPr lang="fr-LU" sz="1400" b="1" kern="1200" dirty="0" smtClean="0">
                          <a:ln w="9525" cap="rnd" cmpd="sng" algn="ctr">
                            <a:solidFill>
                              <a:srgbClr val="558ED5"/>
                            </a:solidFill>
                            <a:prstDash val="solid"/>
                            <a:bevel/>
                          </a:ln>
                          <a:solidFill>
                            <a:schemeClr val="lt1"/>
                          </a:solidFill>
                          <a:latin typeface="Myriad Pro"/>
                          <a:ea typeface="+mn-ea"/>
                          <a:cs typeface="+mn-cs"/>
                        </a:rPr>
                        <a:t>€ 2.3 m</a:t>
                      </a:r>
                      <a:endParaRPr lang="en-GB" sz="1400" b="1" kern="1200" dirty="0">
                        <a:ln w="9525" cap="rnd" cmpd="sng" algn="ctr">
                          <a:solidFill>
                            <a:srgbClr val="558ED5"/>
                          </a:solidFill>
                          <a:prstDash val="solid"/>
                          <a:bevel/>
                        </a:ln>
                        <a:solidFill>
                          <a:schemeClr val="lt1"/>
                        </a:solidFill>
                        <a:latin typeface="Myriad Pro"/>
                        <a:ea typeface="+mn-ea"/>
                        <a:cs typeface="+mn-cs"/>
                      </a:endParaRPr>
                    </a:p>
                  </a:txBody>
                  <a:tcPr marL="9525" marR="9525" marT="9525" marB="0">
                    <a:lnL>
                      <a:noFill/>
                    </a:lnL>
                    <a:lnR>
                      <a:noFill/>
                    </a:lnR>
                    <a:lnT>
                      <a:noFill/>
                    </a:lnT>
                    <a:lnB>
                      <a:noFill/>
                    </a:lnB>
                    <a:solidFill>
                      <a:srgbClr val="3E6FD2"/>
                    </a:solidFill>
                  </a:tcPr>
                </a:tc>
                <a:extLst>
                  <a:ext uri="{0D108BD9-81ED-4DB2-BD59-A6C34878D82A}">
                    <a16:rowId xmlns:a16="http://schemas.microsoft.com/office/drawing/2014/main" xmlns="" val="10000"/>
                  </a:ext>
                </a:extLst>
              </a:tr>
            </a:tbl>
          </a:graphicData>
        </a:graphic>
      </p:graphicFrame>
      <p:sp>
        <p:nvSpPr>
          <p:cNvPr id="2056" name="Oval 2055"/>
          <p:cNvSpPr/>
          <p:nvPr/>
        </p:nvSpPr>
        <p:spPr>
          <a:xfrm>
            <a:off x="3419475" y="2047875"/>
            <a:ext cx="2428875" cy="644525"/>
          </a:xfrm>
          <a:prstGeom prst="ellipse">
            <a:avLst/>
          </a:prstGeom>
          <a:noFill/>
          <a:ln>
            <a:solidFill>
              <a:srgbClr val="2D5EC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dirty="0">
                <a:solidFill>
                  <a:srgbClr val="3166CF"/>
                </a:solidFill>
              </a:rPr>
              <a:t>EU </a:t>
            </a:r>
            <a:r>
              <a:rPr lang="fr-FR" sz="1600" dirty="0" err="1">
                <a:solidFill>
                  <a:srgbClr val="3166CF"/>
                </a:solidFill>
              </a:rPr>
              <a:t>Funding</a:t>
            </a:r>
            <a:r>
              <a:rPr lang="fr-FR" sz="1600" dirty="0">
                <a:solidFill>
                  <a:srgbClr val="3166CF"/>
                </a:solidFill>
              </a:rPr>
              <a:t>: </a:t>
            </a:r>
          </a:p>
          <a:p>
            <a:pPr algn="ctr">
              <a:defRPr/>
            </a:pPr>
            <a:r>
              <a:rPr lang="fr-FR" sz="1600" dirty="0">
                <a:solidFill>
                  <a:srgbClr val="3166CF"/>
                </a:solidFill>
              </a:rPr>
              <a:t>€ </a:t>
            </a:r>
            <a:r>
              <a:rPr lang="fr-FR" sz="1600" dirty="0" smtClean="0">
                <a:solidFill>
                  <a:srgbClr val="3166CF"/>
                </a:solidFill>
              </a:rPr>
              <a:t>62 m</a:t>
            </a:r>
            <a:endParaRPr lang="en-GB" sz="1600" dirty="0"/>
          </a:p>
        </p:txBody>
      </p:sp>
      <p:graphicFrame>
        <p:nvGraphicFramePr>
          <p:cNvPr id="14" name="Table 13"/>
          <p:cNvGraphicFramePr>
            <a:graphicFrameLocks noGrp="1"/>
          </p:cNvGraphicFramePr>
          <p:nvPr>
            <p:extLst>
              <p:ext uri="{D42A27DB-BD31-4B8C-83A1-F6EECF244321}">
                <p14:modId xmlns:p14="http://schemas.microsoft.com/office/powerpoint/2010/main" val="1998987234"/>
              </p:ext>
            </p:extLst>
          </p:nvPr>
        </p:nvGraphicFramePr>
        <p:xfrm>
          <a:off x="4499992" y="3861049"/>
          <a:ext cx="3816424" cy="936104"/>
        </p:xfrm>
        <a:graphic>
          <a:graphicData uri="http://schemas.openxmlformats.org/drawingml/2006/table">
            <a:tbl>
              <a:tblPr/>
              <a:tblGrid>
                <a:gridCol w="3816424">
                  <a:extLst>
                    <a:ext uri="{9D8B030D-6E8A-4147-A177-3AD203B41FA5}">
                      <a16:colId xmlns:a16="http://schemas.microsoft.com/office/drawing/2014/main" xmlns="" val="20000"/>
                    </a:ext>
                  </a:extLst>
                </a:gridCol>
              </a:tblGrid>
              <a:tr h="936104">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fr-LU" sz="1400" b="1" kern="1200" dirty="0" smtClean="0">
                          <a:ln w="9525" cap="rnd" cmpd="sng" algn="ctr">
                            <a:solidFill>
                              <a:srgbClr val="558ED5"/>
                            </a:solidFill>
                            <a:prstDash val="solid"/>
                            <a:bevel/>
                          </a:ln>
                          <a:solidFill>
                            <a:schemeClr val="lt1"/>
                          </a:solidFill>
                          <a:latin typeface="Myriad Pro"/>
                          <a:ea typeface="+mn-ea"/>
                          <a:cs typeface="+mn-cs"/>
                        </a:rPr>
                        <a:t>GAPP – Joint Action on</a:t>
                      </a:r>
                      <a:r>
                        <a:rPr lang="fr-LU" sz="1400" b="1" kern="1200" baseline="0" dirty="0" smtClean="0">
                          <a:ln w="9525" cap="rnd" cmpd="sng" algn="ctr">
                            <a:solidFill>
                              <a:srgbClr val="558ED5"/>
                            </a:solidFill>
                            <a:prstDash val="solid"/>
                            <a:bevel/>
                          </a:ln>
                          <a:solidFill>
                            <a:schemeClr val="lt1"/>
                          </a:solidFill>
                          <a:latin typeface="Myriad Pro"/>
                          <a:ea typeface="+mn-ea"/>
                          <a:cs typeface="+mn-cs"/>
                        </a:rPr>
                        <a:t> </a:t>
                      </a:r>
                      <a:r>
                        <a:rPr lang="fr-LU" sz="1400" b="1" kern="1200" baseline="0" dirty="0" err="1" smtClean="0">
                          <a:ln w="9525" cap="rnd" cmpd="sng" algn="ctr">
                            <a:solidFill>
                              <a:srgbClr val="558ED5"/>
                            </a:solidFill>
                            <a:prstDash val="solid"/>
                            <a:bevel/>
                          </a:ln>
                          <a:solidFill>
                            <a:schemeClr val="lt1"/>
                          </a:solidFill>
                          <a:latin typeface="Myriad Pro"/>
                          <a:ea typeface="+mn-ea"/>
                          <a:cs typeface="+mn-cs"/>
                        </a:rPr>
                        <a:t>f</a:t>
                      </a:r>
                      <a:r>
                        <a:rPr lang="fr-LU" sz="1400" b="1" kern="1200" dirty="0" err="1" smtClean="0">
                          <a:ln w="9525" cap="rnd" cmpd="sng" algn="ctr">
                            <a:solidFill>
                              <a:srgbClr val="558ED5"/>
                            </a:solidFill>
                            <a:prstDash val="solid"/>
                            <a:bevel/>
                          </a:ln>
                          <a:solidFill>
                            <a:schemeClr val="lt1"/>
                          </a:solidFill>
                          <a:latin typeface="Myriad Pro"/>
                          <a:ea typeface="+mn-ea"/>
                          <a:cs typeface="+mn-cs"/>
                        </a:rPr>
                        <a:t>acilitatinG</a:t>
                      </a:r>
                      <a:r>
                        <a:rPr lang="fr-LU" sz="1400" b="1" kern="1200" baseline="0" dirty="0" smtClean="0">
                          <a:ln w="9525" cap="rnd" cmpd="sng" algn="ctr">
                            <a:solidFill>
                              <a:srgbClr val="558ED5"/>
                            </a:solidFill>
                            <a:prstDash val="solid"/>
                            <a:bevel/>
                          </a:ln>
                          <a:solidFill>
                            <a:schemeClr val="lt1"/>
                          </a:solidFill>
                          <a:latin typeface="Myriad Pro"/>
                          <a:ea typeface="+mn-ea"/>
                          <a:cs typeface="+mn-cs"/>
                        </a:rPr>
                        <a:t> </a:t>
                      </a:r>
                      <a:r>
                        <a:rPr lang="fr-LU" sz="1400" b="1" kern="1200" dirty="0" smtClean="0">
                          <a:ln w="9525" cap="rnd" cmpd="sng" algn="ctr">
                            <a:solidFill>
                              <a:srgbClr val="558ED5"/>
                            </a:solidFill>
                            <a:prstDash val="solid"/>
                            <a:bevel/>
                          </a:ln>
                          <a:solidFill>
                            <a:schemeClr val="lt1"/>
                          </a:solidFill>
                          <a:latin typeface="Myriad Pro"/>
                          <a:ea typeface="+mn-ea"/>
                          <a:cs typeface="+mn-cs"/>
                        </a:rPr>
                        <a:t>the Autorisation of Preparation</a:t>
                      </a:r>
                      <a:r>
                        <a:rPr lang="fr-LU" sz="1400" b="1" kern="1200" baseline="0" dirty="0" smtClean="0">
                          <a:ln w="9525" cap="rnd" cmpd="sng" algn="ctr">
                            <a:solidFill>
                              <a:srgbClr val="558ED5"/>
                            </a:solidFill>
                            <a:prstDash val="solid"/>
                            <a:bevel/>
                          </a:ln>
                          <a:solidFill>
                            <a:schemeClr val="lt1"/>
                          </a:solidFill>
                          <a:latin typeface="Myriad Pro"/>
                          <a:ea typeface="+mn-ea"/>
                          <a:cs typeface="+mn-cs"/>
                        </a:rPr>
                        <a:t> Process for blood and tissues and </a:t>
                      </a:r>
                      <a:r>
                        <a:rPr lang="fr-LU" sz="1400" b="1" kern="1200" baseline="0" dirty="0" err="1" smtClean="0">
                          <a:ln w="9525" cap="rnd" cmpd="sng" algn="ctr">
                            <a:solidFill>
                              <a:srgbClr val="558ED5"/>
                            </a:solidFill>
                            <a:prstDash val="solid"/>
                            <a:bevel/>
                          </a:ln>
                          <a:solidFill>
                            <a:schemeClr val="lt1"/>
                          </a:solidFill>
                          <a:latin typeface="Myriad Pro"/>
                          <a:ea typeface="+mn-ea"/>
                          <a:cs typeface="+mn-cs"/>
                        </a:rPr>
                        <a:t>cells</a:t>
                      </a:r>
                      <a:r>
                        <a:rPr lang="fr-LU" sz="1400" b="1" kern="1200" dirty="0" smtClean="0">
                          <a:ln w="9525" cap="rnd" cmpd="sng" algn="ctr">
                            <a:solidFill>
                              <a:srgbClr val="558ED5"/>
                            </a:solidFill>
                            <a:prstDash val="solid"/>
                            <a:bevel/>
                          </a:ln>
                          <a:solidFill>
                            <a:schemeClr val="lt1"/>
                          </a:solidFill>
                          <a:latin typeface="Myriad Pro"/>
                          <a:ea typeface="+mn-ea"/>
                          <a:cs typeface="+mn-cs"/>
                        </a:rPr>
                        <a:t> € 1.2 m</a:t>
                      </a:r>
                      <a:endParaRPr lang="en-GB" sz="1400" b="1" kern="1200" dirty="0">
                        <a:ln w="9525" cap="rnd" cmpd="sng" algn="ctr">
                          <a:solidFill>
                            <a:srgbClr val="558ED5"/>
                          </a:solidFill>
                          <a:prstDash val="solid"/>
                          <a:bevel/>
                        </a:ln>
                        <a:solidFill>
                          <a:schemeClr val="lt1"/>
                        </a:solidFill>
                        <a:latin typeface="Myriad Pro"/>
                        <a:ea typeface="+mn-ea"/>
                        <a:cs typeface="+mn-cs"/>
                      </a:endParaRPr>
                    </a:p>
                  </a:txBody>
                  <a:tcPr marL="9525" marR="9525" marT="9525" marB="0">
                    <a:lnL>
                      <a:noFill/>
                    </a:lnL>
                    <a:lnR>
                      <a:noFill/>
                    </a:lnR>
                    <a:lnT>
                      <a:noFill/>
                    </a:lnT>
                    <a:lnB>
                      <a:noFill/>
                    </a:lnB>
                    <a:solidFill>
                      <a:srgbClr val="3E6FD2"/>
                    </a:solidFill>
                  </a:tcPr>
                </a:tc>
                <a:extLst>
                  <a:ext uri="{0D108BD9-81ED-4DB2-BD59-A6C34878D82A}">
                    <a16:rowId xmlns:a16="http://schemas.microsoft.com/office/drawing/2014/main" xmlns=""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778322255"/>
              </p:ext>
            </p:extLst>
          </p:nvPr>
        </p:nvGraphicFramePr>
        <p:xfrm>
          <a:off x="467544" y="4581128"/>
          <a:ext cx="3816424" cy="1433701"/>
        </p:xfrm>
        <a:graphic>
          <a:graphicData uri="http://schemas.openxmlformats.org/drawingml/2006/table">
            <a:tbl>
              <a:tblPr/>
              <a:tblGrid>
                <a:gridCol w="3816424">
                  <a:extLst>
                    <a:ext uri="{9D8B030D-6E8A-4147-A177-3AD203B41FA5}">
                      <a16:colId xmlns:a16="http://schemas.microsoft.com/office/drawing/2014/main" xmlns="" val="20000"/>
                    </a:ext>
                  </a:extLst>
                </a:gridCol>
              </a:tblGrid>
              <a:tr h="1433701">
                <a:tc>
                  <a:txBody>
                    <a:bodyPr/>
                    <a:lstStyle/>
                    <a:p>
                      <a:pPr marL="0" marR="0" indent="0" algn="just" defTabSz="457200" rtl="0" eaLnBrk="1" fontAlgn="t" latinLnBrk="0" hangingPunct="1">
                        <a:lnSpc>
                          <a:spcPct val="100000"/>
                        </a:lnSpc>
                        <a:spcBef>
                          <a:spcPts val="0"/>
                        </a:spcBef>
                        <a:spcAft>
                          <a:spcPts val="0"/>
                        </a:spcAft>
                        <a:buClrTx/>
                        <a:buSzTx/>
                        <a:buFontTx/>
                        <a:buNone/>
                        <a:tabLst/>
                        <a:defRPr/>
                      </a:pPr>
                      <a:r>
                        <a:rPr lang="fr-LU" sz="1400" b="1" kern="1200" dirty="0" smtClean="0">
                          <a:ln w="9525" cap="rnd" cmpd="sng" algn="ctr">
                            <a:solidFill>
                              <a:srgbClr val="558ED5"/>
                            </a:solidFill>
                            <a:prstDash val="solid"/>
                            <a:bevel/>
                          </a:ln>
                          <a:solidFill>
                            <a:schemeClr val="lt1"/>
                          </a:solidFill>
                          <a:latin typeface="Myriad Pro"/>
                          <a:ea typeface="+mn-ea"/>
                          <a:cs typeface="+mn-cs"/>
                        </a:rPr>
                        <a:t>Cooperation program with </a:t>
                      </a:r>
                      <a:r>
                        <a:rPr lang="fr-LU" sz="1400" b="1" kern="1200" dirty="0" err="1" smtClean="0">
                          <a:ln w="9525" cap="rnd" cmpd="sng" algn="ctr">
                            <a:solidFill>
                              <a:srgbClr val="558ED5"/>
                            </a:solidFill>
                            <a:prstDash val="solid"/>
                            <a:bevel/>
                          </a:ln>
                          <a:solidFill>
                            <a:schemeClr val="lt1"/>
                          </a:solidFill>
                          <a:latin typeface="Myriad Pro"/>
                          <a:ea typeface="+mn-ea"/>
                          <a:cs typeface="+mn-cs"/>
                        </a:rPr>
                        <a:t>CoE</a:t>
                      </a:r>
                      <a:r>
                        <a:rPr lang="fr-LU" sz="1400" b="1" kern="1200" dirty="0" smtClean="0">
                          <a:ln w="9525" cap="rnd" cmpd="sng" algn="ctr">
                            <a:solidFill>
                              <a:srgbClr val="558ED5"/>
                            </a:solidFill>
                            <a:prstDash val="solid"/>
                            <a:bevel/>
                          </a:ln>
                          <a:solidFill>
                            <a:schemeClr val="lt1"/>
                          </a:solidFill>
                          <a:latin typeface="Myriad Pro"/>
                          <a:ea typeface="+mn-ea"/>
                          <a:cs typeface="+mn-cs"/>
                        </a:rPr>
                        <a:t>/EDQM on </a:t>
                      </a:r>
                      <a:r>
                        <a:rPr lang="en-GB" sz="1400" b="1" kern="1200" dirty="0" smtClean="0">
                          <a:ln w="9525" cap="rnd" cmpd="sng" algn="ctr">
                            <a:solidFill>
                              <a:srgbClr val="558ED5"/>
                            </a:solidFill>
                            <a:prstDash val="solid"/>
                            <a:bevel/>
                          </a:ln>
                          <a:solidFill>
                            <a:schemeClr val="lt1"/>
                          </a:solidFill>
                          <a:latin typeface="Myriad Pro"/>
                          <a:ea typeface="+mn-ea"/>
                          <a:cs typeface="+mn-cs"/>
                        </a:rPr>
                        <a:t>specific matters related the improvement of safety and quality of blood components and tissues and cells for human application and dissemination of best practices</a:t>
                      </a:r>
                    </a:p>
                    <a:p>
                      <a:pPr marL="0" marR="0" indent="0" algn="just" defTabSz="457200" rtl="0" eaLnBrk="1" fontAlgn="t" latinLnBrk="0" hangingPunct="1">
                        <a:lnSpc>
                          <a:spcPct val="100000"/>
                        </a:lnSpc>
                        <a:spcBef>
                          <a:spcPts val="0"/>
                        </a:spcBef>
                        <a:spcAft>
                          <a:spcPts val="0"/>
                        </a:spcAft>
                        <a:buClrTx/>
                        <a:buSzTx/>
                        <a:buFontTx/>
                        <a:buNone/>
                        <a:tabLst/>
                        <a:defRPr/>
                      </a:pPr>
                      <a:r>
                        <a:rPr lang="fr-LU" sz="1400" b="1" kern="1200" dirty="0" smtClean="0">
                          <a:ln w="9525" cap="rnd" cmpd="sng" algn="ctr">
                            <a:solidFill>
                              <a:srgbClr val="558ED5"/>
                            </a:solidFill>
                            <a:prstDash val="solid"/>
                            <a:bevel/>
                          </a:ln>
                          <a:solidFill>
                            <a:schemeClr val="lt1"/>
                          </a:solidFill>
                          <a:latin typeface="Myriad Pro"/>
                          <a:ea typeface="+mn-ea"/>
                          <a:cs typeface="+mn-cs"/>
                        </a:rPr>
                        <a:t>€ 0.5 m</a:t>
                      </a:r>
                      <a:endParaRPr lang="en-GB" sz="1400" b="1" kern="1200" dirty="0">
                        <a:ln w="9525" cap="rnd" cmpd="sng" algn="ctr">
                          <a:solidFill>
                            <a:srgbClr val="558ED5"/>
                          </a:solidFill>
                          <a:prstDash val="solid"/>
                          <a:bevel/>
                        </a:ln>
                        <a:solidFill>
                          <a:schemeClr val="lt1"/>
                        </a:solidFill>
                        <a:latin typeface="Myriad Pro"/>
                        <a:ea typeface="+mn-ea"/>
                        <a:cs typeface="+mn-cs"/>
                      </a:endParaRPr>
                    </a:p>
                  </a:txBody>
                  <a:tcPr marL="9525" marR="9525" marT="9525" marB="0">
                    <a:lnL>
                      <a:noFill/>
                    </a:lnL>
                    <a:lnR>
                      <a:noFill/>
                    </a:lnR>
                    <a:lnT>
                      <a:noFill/>
                    </a:lnT>
                    <a:lnB>
                      <a:noFill/>
                    </a:lnB>
                    <a:solidFill>
                      <a:srgbClr val="3E6FD2"/>
                    </a:solidFill>
                  </a:tcPr>
                </a:tc>
                <a:extLst>
                  <a:ext uri="{0D108BD9-81ED-4DB2-BD59-A6C34878D82A}">
                    <a16:rowId xmlns:a16="http://schemas.microsoft.com/office/drawing/2014/main" xmlns=""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994113443"/>
              </p:ext>
            </p:extLst>
          </p:nvPr>
        </p:nvGraphicFramePr>
        <p:xfrm>
          <a:off x="4499992" y="5013176"/>
          <a:ext cx="3888432" cy="909475"/>
        </p:xfrm>
        <a:graphic>
          <a:graphicData uri="http://schemas.openxmlformats.org/drawingml/2006/table">
            <a:tbl>
              <a:tblPr>
                <a:tableStyleId>{5C22544A-7EE6-4342-B048-85BDC9FD1C3A}</a:tableStyleId>
              </a:tblPr>
              <a:tblGrid>
                <a:gridCol w="3888432">
                  <a:extLst>
                    <a:ext uri="{9D8B030D-6E8A-4147-A177-3AD203B41FA5}">
                      <a16:colId xmlns:a16="http://schemas.microsoft.com/office/drawing/2014/main" xmlns="" val="20000"/>
                    </a:ext>
                  </a:extLst>
                </a:gridCol>
              </a:tblGrid>
              <a:tr h="909475">
                <a:tc>
                  <a:txBody>
                    <a:bodyPr/>
                    <a:lstStyle/>
                    <a:p>
                      <a:pPr algn="l" fontAlgn="t"/>
                      <a:r>
                        <a:rPr lang="en-GB" sz="1400" b="1" kern="1200" dirty="0" smtClean="0">
                          <a:ln w="9525" cap="rnd" cmpd="sng" algn="ctr">
                            <a:solidFill>
                              <a:srgbClr val="558ED5"/>
                            </a:solidFill>
                            <a:prstDash val="solid"/>
                            <a:bevel/>
                          </a:ln>
                          <a:solidFill>
                            <a:schemeClr val="lt1"/>
                          </a:solidFill>
                          <a:effectLst/>
                          <a:latin typeface="Myriad Pro"/>
                          <a:ea typeface="+mn-ea"/>
                          <a:cs typeface="+mn-cs"/>
                        </a:rPr>
                        <a:t>JAMRAI – Joint Action on antimicrobial resistance and health care associated infections</a:t>
                      </a:r>
                      <a:r>
                        <a:rPr lang="en-GB" sz="1400" b="1" kern="1200" baseline="0" dirty="0" smtClean="0">
                          <a:ln w="9525" cap="rnd" cmpd="sng" algn="ctr">
                            <a:solidFill>
                              <a:srgbClr val="558ED5"/>
                            </a:solidFill>
                            <a:prstDash val="solid"/>
                            <a:bevel/>
                          </a:ln>
                          <a:solidFill>
                            <a:schemeClr val="lt1"/>
                          </a:solidFill>
                          <a:effectLst/>
                          <a:latin typeface="Myriad Pro"/>
                          <a:ea typeface="+mn-ea"/>
                          <a:cs typeface="+mn-cs"/>
                        </a:rPr>
                        <a:t> </a:t>
                      </a:r>
                      <a:r>
                        <a:rPr lang="fr-LU" sz="1400" b="1" kern="1200" dirty="0" smtClean="0">
                          <a:ln w="9525" cap="rnd" cmpd="sng" algn="ctr">
                            <a:solidFill>
                              <a:srgbClr val="558ED5"/>
                            </a:solidFill>
                            <a:prstDash val="solid"/>
                            <a:bevel/>
                          </a:ln>
                          <a:solidFill>
                            <a:schemeClr val="lt1"/>
                          </a:solidFill>
                          <a:effectLst/>
                          <a:latin typeface="Myriad Pro"/>
                          <a:ea typeface="+mn-ea"/>
                          <a:cs typeface="+mn-cs"/>
                        </a:rPr>
                        <a:t>€ 4 m </a:t>
                      </a:r>
                      <a:endParaRPr lang="en-GB" sz="1400" b="1" kern="1200" dirty="0">
                        <a:ln w="9525" cap="rnd" cmpd="sng" algn="ctr">
                          <a:solidFill>
                            <a:srgbClr val="558ED5"/>
                          </a:solidFill>
                          <a:prstDash val="solid"/>
                          <a:bevel/>
                        </a:ln>
                        <a:solidFill>
                          <a:schemeClr val="lt1"/>
                        </a:solidFill>
                        <a:effectLst/>
                        <a:latin typeface="Myriad Pro"/>
                        <a:ea typeface="+mn-ea"/>
                        <a:cs typeface="+mn-cs"/>
                      </a:endParaRPr>
                    </a:p>
                  </a:txBody>
                  <a:tcPr marL="9525" marR="9525" marT="9525" marB="0">
                    <a:solidFill>
                      <a:srgbClr val="2D5EC1"/>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896878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56"/>
                                        </p:tgtEl>
                                        <p:attrNameLst>
                                          <p:attrName>style.visibility</p:attrName>
                                        </p:attrNameLst>
                                      </p:cBhvr>
                                      <p:to>
                                        <p:strVal val="visible"/>
                                      </p:to>
                                    </p:set>
                                    <p:animEffect transition="in" filter="fade">
                                      <p:cBhvr>
                                        <p:cTn id="14" dur="1000"/>
                                        <p:tgtEl>
                                          <p:spTgt spid="2056"/>
                                        </p:tgtEl>
                                      </p:cBhvr>
                                    </p:animEffect>
                                    <p:anim calcmode="lin" valueType="num">
                                      <p:cBhvr>
                                        <p:cTn id="15" dur="1000" fill="hold"/>
                                        <p:tgtEl>
                                          <p:spTgt spid="2056"/>
                                        </p:tgtEl>
                                        <p:attrNameLst>
                                          <p:attrName>ppt_x</p:attrName>
                                        </p:attrNameLst>
                                      </p:cBhvr>
                                      <p:tavLst>
                                        <p:tav tm="0">
                                          <p:val>
                                            <p:strVal val="#ppt_x"/>
                                          </p:val>
                                        </p:tav>
                                        <p:tav tm="100000">
                                          <p:val>
                                            <p:strVal val="#ppt_x"/>
                                          </p:val>
                                        </p:tav>
                                      </p:tavLst>
                                    </p:anim>
                                    <p:anim calcmode="lin" valueType="num">
                                      <p:cBhvr>
                                        <p:cTn id="16" dur="1000" fill="hold"/>
                                        <p:tgtEl>
                                          <p:spTgt spid="205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17" grpId="0" animBg="1"/>
      <p:bldP spid="2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endParaRPr lang="en-GB" dirty="0" smtClean="0"/>
          </a:p>
          <a:p>
            <a:pPr algn="ctr"/>
            <a:r>
              <a:rPr lang="fr-BE" sz="3200" b="1" i="1" dirty="0" smtClean="0">
                <a:solidFill>
                  <a:srgbClr val="C00000"/>
                </a:solidFill>
              </a:rPr>
              <a:t>CHRONIC DISEASES</a:t>
            </a:r>
          </a:p>
        </p:txBody>
      </p:sp>
    </p:spTree>
    <p:extLst>
      <p:ext uri="{BB962C8B-B14F-4D97-AF65-F5344CB8AC3E}">
        <p14:creationId xmlns:p14="http://schemas.microsoft.com/office/powerpoint/2010/main" val="25069150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solidFill>
                  <a:srgbClr val="C00000"/>
                </a:solidFill>
              </a:rPr>
              <a:t/>
            </a:r>
            <a:br>
              <a:rPr lang="fr-BE" dirty="0" smtClean="0">
                <a:solidFill>
                  <a:srgbClr val="C00000"/>
                </a:solidFill>
              </a:rPr>
            </a:br>
            <a:r>
              <a:rPr lang="fr-BE" i="1" dirty="0" err="1" smtClean="0">
                <a:solidFill>
                  <a:srgbClr val="C00000"/>
                </a:solidFill>
              </a:rPr>
              <a:t>Chronic</a:t>
            </a:r>
            <a:r>
              <a:rPr lang="fr-BE" i="1" dirty="0" smtClean="0">
                <a:solidFill>
                  <a:srgbClr val="C00000"/>
                </a:solidFill>
              </a:rPr>
              <a:t> </a:t>
            </a:r>
            <a:r>
              <a:rPr lang="fr-BE" i="1" dirty="0" err="1">
                <a:solidFill>
                  <a:srgbClr val="C00000"/>
                </a:solidFill>
              </a:rPr>
              <a:t>diseases</a:t>
            </a:r>
            <a:r>
              <a:rPr lang="fr-BE" i="1" dirty="0"/>
              <a:t/>
            </a:r>
            <a:br>
              <a:rPr lang="fr-BE" i="1" dirty="0"/>
            </a:br>
            <a:r>
              <a:rPr lang="fr-BE" dirty="0"/>
              <a:t/>
            </a:r>
            <a:br>
              <a:rPr lang="fr-BE" dirty="0"/>
            </a:br>
            <a:endParaRPr lang="en-GB"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fr-BE" sz="3200" b="1" dirty="0" err="1" smtClean="0"/>
              <a:t>JAs</a:t>
            </a:r>
            <a:endParaRPr lang="fr-BE" sz="3200" b="1" dirty="0" smtClean="0"/>
          </a:p>
          <a:p>
            <a:pPr marL="1200150" lvl="1" indent="-457200">
              <a:buFont typeface="Courier New" panose="02070309020205020404" pitchFamily="49" charset="0"/>
              <a:buChar char="o"/>
            </a:pPr>
            <a:r>
              <a:rPr lang="fr-BE" sz="3200" b="1" i="1" dirty="0" smtClean="0">
                <a:solidFill>
                  <a:srgbClr val="FF0000"/>
                </a:solidFill>
              </a:rPr>
              <a:t>CHRODIS (2013)</a:t>
            </a:r>
          </a:p>
          <a:p>
            <a:pPr marL="1200150" lvl="1" indent="-457200">
              <a:buFont typeface="Courier New" panose="02070309020205020404" pitchFamily="49" charset="0"/>
              <a:buChar char="o"/>
            </a:pPr>
            <a:r>
              <a:rPr lang="fr-BE" sz="3200" b="1" i="1" dirty="0" smtClean="0">
                <a:solidFill>
                  <a:srgbClr val="FF0000"/>
                </a:solidFill>
              </a:rPr>
              <a:t>CHRODIS + (2016)</a:t>
            </a:r>
          </a:p>
          <a:p>
            <a:pPr marL="457200" indent="-457200">
              <a:buFont typeface="Arial" panose="020B0604020202020204" pitchFamily="34" charset="0"/>
              <a:buChar char="•"/>
            </a:pPr>
            <a:r>
              <a:rPr lang="fr-BE" sz="3200" b="1" dirty="0" err="1" smtClean="0"/>
              <a:t>PJs</a:t>
            </a:r>
            <a:endParaRPr lang="fr-BE" sz="3200" b="1" dirty="0" smtClean="0"/>
          </a:p>
          <a:p>
            <a:pPr marL="1200150" lvl="1" indent="-457200">
              <a:buFont typeface="Courier New" panose="02070309020205020404" pitchFamily="49" charset="0"/>
              <a:buChar char="o"/>
            </a:pPr>
            <a:r>
              <a:rPr lang="fr-BE" sz="3200" b="1" i="1" dirty="0" smtClean="0">
                <a:solidFill>
                  <a:srgbClr val="FF0000"/>
                </a:solidFill>
              </a:rPr>
              <a:t>EFFICHRONIC (2016)</a:t>
            </a:r>
          </a:p>
          <a:p>
            <a:pPr marL="1200150" lvl="1" indent="-457200">
              <a:buFont typeface="Courier New" panose="02070309020205020404" pitchFamily="49" charset="0"/>
              <a:buChar char="o"/>
            </a:pPr>
            <a:r>
              <a:rPr lang="fr-BE" sz="3200" b="1" i="1" dirty="0" smtClean="0">
                <a:solidFill>
                  <a:srgbClr val="FF0000"/>
                </a:solidFill>
              </a:rPr>
              <a:t>SEFAC (2016)</a:t>
            </a:r>
          </a:p>
        </p:txBody>
      </p:sp>
    </p:spTree>
    <p:extLst>
      <p:ext uri="{BB962C8B-B14F-4D97-AF65-F5344CB8AC3E}">
        <p14:creationId xmlns:p14="http://schemas.microsoft.com/office/powerpoint/2010/main" val="18981031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351527"/>
            <a:ext cx="8229600" cy="709321"/>
          </a:xfrm>
        </p:spPr>
        <p:txBody>
          <a:bodyPr/>
          <a:lstStyle/>
          <a:p>
            <a:r>
              <a:rPr lang="fr-BE" dirty="0" smtClean="0">
                <a:solidFill>
                  <a:srgbClr val="C00000"/>
                </a:solidFill>
              </a:rPr>
              <a:t/>
            </a:r>
            <a:br>
              <a:rPr lang="fr-BE" dirty="0" smtClean="0">
                <a:solidFill>
                  <a:srgbClr val="C00000"/>
                </a:solidFill>
              </a:rPr>
            </a:br>
            <a:r>
              <a:rPr lang="fr-BE" i="1" dirty="0" err="1" smtClean="0">
                <a:solidFill>
                  <a:srgbClr val="C00000"/>
                </a:solidFill>
              </a:rPr>
              <a:t>Frailty</a:t>
            </a:r>
            <a:r>
              <a:rPr lang="fr-BE" dirty="0"/>
              <a:t/>
            </a:r>
            <a:br>
              <a:rPr lang="fr-BE" dirty="0"/>
            </a:br>
            <a:endParaRPr lang="en-GB" dirty="0"/>
          </a:p>
        </p:txBody>
      </p:sp>
      <p:sp>
        <p:nvSpPr>
          <p:cNvPr id="3" name="Content Placeholder 2"/>
          <p:cNvSpPr>
            <a:spLocks noGrp="1"/>
          </p:cNvSpPr>
          <p:nvPr>
            <p:ph idx="1"/>
          </p:nvPr>
        </p:nvSpPr>
        <p:spPr>
          <a:xfrm>
            <a:off x="457200" y="1988840"/>
            <a:ext cx="8229600" cy="4209852"/>
          </a:xfrm>
        </p:spPr>
        <p:txBody>
          <a:bodyPr/>
          <a:lstStyle/>
          <a:p>
            <a:pPr marL="457200" indent="-457200">
              <a:buFont typeface="Arial" panose="020B0604020202020204" pitchFamily="34" charset="0"/>
              <a:buChar char="•"/>
            </a:pPr>
            <a:r>
              <a:rPr lang="fr-BE" sz="3200" b="1" dirty="0" err="1" smtClean="0"/>
              <a:t>JAs</a:t>
            </a:r>
            <a:endParaRPr lang="fr-BE" sz="3200" b="1" dirty="0" smtClean="0"/>
          </a:p>
          <a:p>
            <a:pPr marL="1200150" lvl="1" indent="-457200">
              <a:buFont typeface="Courier New" panose="02070309020205020404" pitchFamily="49" charset="0"/>
              <a:buChar char="o"/>
            </a:pPr>
            <a:r>
              <a:rPr lang="fr-BE" sz="3200" b="1" i="1" dirty="0" smtClean="0">
                <a:solidFill>
                  <a:srgbClr val="FF0000"/>
                </a:solidFill>
              </a:rPr>
              <a:t>ADVANTAGE (2015)</a:t>
            </a:r>
          </a:p>
          <a:p>
            <a:pPr marL="457200" indent="-457200">
              <a:buFont typeface="Arial" panose="020B0604020202020204" pitchFamily="34" charset="0"/>
              <a:buChar char="•"/>
            </a:pPr>
            <a:r>
              <a:rPr lang="fr-BE" sz="3200" b="1" dirty="0" err="1" smtClean="0"/>
              <a:t>PJs</a:t>
            </a:r>
            <a:endParaRPr lang="fr-BE" sz="3200" b="1" dirty="0" smtClean="0"/>
          </a:p>
          <a:p>
            <a:pPr marL="1200150" lvl="1" indent="-457200">
              <a:buFont typeface="Courier New" panose="02070309020205020404" pitchFamily="49" charset="0"/>
              <a:buChar char="o"/>
            </a:pPr>
            <a:r>
              <a:rPr lang="fr-BE" sz="3200" b="1" i="1" dirty="0" smtClean="0">
                <a:solidFill>
                  <a:srgbClr val="FF0000"/>
                </a:solidFill>
              </a:rPr>
              <a:t>FRAILCLINIC (2013)</a:t>
            </a:r>
          </a:p>
          <a:p>
            <a:pPr marL="1200150" lvl="1" indent="-457200">
              <a:buFont typeface="Courier New" panose="02070309020205020404" pitchFamily="49" charset="0"/>
              <a:buChar char="o"/>
            </a:pPr>
            <a:r>
              <a:rPr lang="fr-BE" sz="3200" b="1" i="1" dirty="0" smtClean="0">
                <a:solidFill>
                  <a:srgbClr val="FF0000"/>
                </a:solidFill>
              </a:rPr>
              <a:t>FRAILTOOLS (2014)</a:t>
            </a:r>
          </a:p>
          <a:p>
            <a:pPr marL="1200150" lvl="1" indent="-457200">
              <a:buFont typeface="Courier New" panose="02070309020205020404" pitchFamily="49" charset="0"/>
              <a:buChar char="o"/>
            </a:pPr>
            <a:r>
              <a:rPr lang="fr-BE" sz="3200" b="1" i="1" dirty="0" smtClean="0">
                <a:solidFill>
                  <a:srgbClr val="FF0000"/>
                </a:solidFill>
              </a:rPr>
              <a:t>APPCARE (2014) </a:t>
            </a:r>
          </a:p>
          <a:p>
            <a:pPr marL="1200150" lvl="1" indent="-457200">
              <a:buFont typeface="Courier New" panose="02070309020205020404" pitchFamily="49" charset="0"/>
              <a:buChar char="o"/>
            </a:pPr>
            <a:r>
              <a:rPr lang="fr-BE" sz="3200" b="1" i="1" dirty="0" smtClean="0">
                <a:solidFill>
                  <a:srgbClr val="FF0000"/>
                </a:solidFill>
              </a:rPr>
              <a:t>SUNFRAIL (2014)</a:t>
            </a:r>
          </a:p>
        </p:txBody>
      </p:sp>
    </p:spTree>
    <p:extLst>
      <p:ext uri="{BB962C8B-B14F-4D97-AF65-F5344CB8AC3E}">
        <p14:creationId xmlns:p14="http://schemas.microsoft.com/office/powerpoint/2010/main" val="2498000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351527"/>
            <a:ext cx="8229600" cy="637313"/>
          </a:xfrm>
        </p:spPr>
        <p:txBody>
          <a:bodyPr/>
          <a:lstStyle/>
          <a:p>
            <a:r>
              <a:rPr lang="fr-BE" dirty="0" smtClean="0">
                <a:solidFill>
                  <a:srgbClr val="C00000"/>
                </a:solidFill>
              </a:rPr>
              <a:t/>
            </a:r>
            <a:br>
              <a:rPr lang="fr-BE" dirty="0" smtClean="0">
                <a:solidFill>
                  <a:srgbClr val="C00000"/>
                </a:solidFill>
              </a:rPr>
            </a:br>
            <a:r>
              <a:rPr lang="fr-BE" i="1" dirty="0" err="1" smtClean="0">
                <a:solidFill>
                  <a:srgbClr val="C00000"/>
                </a:solidFill>
              </a:rPr>
              <a:t>Healty</a:t>
            </a:r>
            <a:r>
              <a:rPr lang="fr-BE" i="1" dirty="0" smtClean="0">
                <a:solidFill>
                  <a:srgbClr val="C00000"/>
                </a:solidFill>
              </a:rPr>
              <a:t> </a:t>
            </a:r>
            <a:r>
              <a:rPr lang="fr-BE" i="1" dirty="0" err="1" smtClean="0">
                <a:solidFill>
                  <a:srgbClr val="C00000"/>
                </a:solidFill>
              </a:rPr>
              <a:t>ageing</a:t>
            </a:r>
            <a:r>
              <a:rPr lang="fr-BE" i="1" dirty="0" smtClean="0">
                <a:solidFill>
                  <a:srgbClr val="C00000"/>
                </a:solidFill>
              </a:rPr>
              <a:t> / Best practices</a:t>
            </a:r>
            <a:endParaRPr lang="en-GB" dirty="0"/>
          </a:p>
        </p:txBody>
      </p:sp>
      <p:sp>
        <p:nvSpPr>
          <p:cNvPr id="3" name="Content Placeholder 2"/>
          <p:cNvSpPr>
            <a:spLocks noGrp="1"/>
          </p:cNvSpPr>
          <p:nvPr>
            <p:ph idx="1"/>
          </p:nvPr>
        </p:nvSpPr>
        <p:spPr>
          <a:xfrm>
            <a:off x="457200" y="2204864"/>
            <a:ext cx="8229600" cy="3993828"/>
          </a:xfrm>
        </p:spPr>
        <p:txBody>
          <a:bodyPr/>
          <a:lstStyle/>
          <a:p>
            <a:pPr marL="457200" indent="-457200">
              <a:buFont typeface="Arial" panose="020B0604020202020204" pitchFamily="34" charset="0"/>
              <a:buChar char="•"/>
            </a:pPr>
            <a:r>
              <a:rPr lang="fr-BE" sz="3200" b="1" dirty="0" err="1" smtClean="0"/>
              <a:t>PJs</a:t>
            </a:r>
            <a:endParaRPr lang="fr-BE" sz="3200" b="1" dirty="0" smtClean="0"/>
          </a:p>
          <a:p>
            <a:pPr marL="1200150" lvl="1" indent="-457200">
              <a:buFont typeface="Courier New" panose="02070309020205020404" pitchFamily="49" charset="0"/>
              <a:buChar char="o"/>
            </a:pPr>
            <a:r>
              <a:rPr lang="fr-BE" sz="3200" b="1" i="1" dirty="0" smtClean="0">
                <a:solidFill>
                  <a:srgbClr val="FF0000"/>
                </a:solidFill>
              </a:rPr>
              <a:t>EUPAP (2019)</a:t>
            </a:r>
          </a:p>
          <a:p>
            <a:pPr marL="1200150" lvl="1" indent="-457200">
              <a:buFont typeface="Courier New" panose="02070309020205020404" pitchFamily="49" charset="0"/>
              <a:buChar char="o"/>
            </a:pPr>
            <a:r>
              <a:rPr lang="fr-BE" sz="3200" b="1" i="1" dirty="0" smtClean="0">
                <a:solidFill>
                  <a:srgbClr val="FF0000"/>
                </a:solidFill>
              </a:rPr>
              <a:t>YOUNG 50 (2019)</a:t>
            </a:r>
          </a:p>
        </p:txBody>
      </p:sp>
    </p:spTree>
    <p:extLst>
      <p:ext uri="{BB962C8B-B14F-4D97-AF65-F5344CB8AC3E}">
        <p14:creationId xmlns:p14="http://schemas.microsoft.com/office/powerpoint/2010/main" val="31972286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br>
              <a:rPr lang="en-GB" dirty="0"/>
            </a:br>
            <a:endParaRPr lang="en-GB" dirty="0"/>
          </a:p>
        </p:txBody>
      </p:sp>
      <p:sp>
        <p:nvSpPr>
          <p:cNvPr id="3" name="Content Placeholder 2"/>
          <p:cNvSpPr>
            <a:spLocks noGrp="1"/>
          </p:cNvSpPr>
          <p:nvPr>
            <p:ph idx="1"/>
          </p:nvPr>
        </p:nvSpPr>
        <p:spPr/>
        <p:txBody>
          <a:bodyPr/>
          <a:lstStyle/>
          <a:p>
            <a:endParaRPr lang="fr-LU" dirty="0" smtClean="0"/>
          </a:p>
          <a:p>
            <a:endParaRPr lang="en-GB" dirty="0"/>
          </a:p>
        </p:txBody>
      </p:sp>
      <p:sp>
        <p:nvSpPr>
          <p:cNvPr id="4" name="Rectangle 3"/>
          <p:cNvSpPr/>
          <p:nvPr/>
        </p:nvSpPr>
        <p:spPr>
          <a:xfrm>
            <a:off x="2286000" y="2276872"/>
            <a:ext cx="4572000" cy="1569660"/>
          </a:xfrm>
          <a:prstGeom prst="rect">
            <a:avLst/>
          </a:prstGeom>
        </p:spPr>
        <p:txBody>
          <a:bodyPr>
            <a:spAutoFit/>
          </a:bodyPr>
          <a:lstStyle/>
          <a:p>
            <a:pPr marL="342900" indent="-342900">
              <a:buFont typeface="Courier New" panose="02070309020205020404" pitchFamily="49" charset="0"/>
              <a:buChar char="o"/>
              <a:defRPr/>
            </a:pPr>
            <a:r>
              <a:rPr lang="en-GB" sz="2400" dirty="0" err="1">
                <a:ln w="9525" cap="rnd" cmpd="sng" algn="ctr">
                  <a:solidFill>
                    <a:srgbClr val="558ED5"/>
                  </a:solidFill>
                  <a:prstDash val="solid"/>
                  <a:bevel/>
                </a:ln>
                <a:solidFill>
                  <a:schemeClr val="lt1"/>
                </a:solidFill>
                <a:latin typeface="+mn-lt"/>
              </a:rPr>
              <a:t>Chrodis</a:t>
            </a:r>
            <a:r>
              <a:rPr lang="en-GB" sz="2400" dirty="0">
                <a:ln w="9525" cap="rnd" cmpd="sng" algn="ctr">
                  <a:solidFill>
                    <a:srgbClr val="558ED5"/>
                  </a:solidFill>
                  <a:prstDash val="solid"/>
                  <a:bevel/>
                </a:ln>
                <a:solidFill>
                  <a:schemeClr val="lt1"/>
                </a:solidFill>
                <a:latin typeface="+mn-lt"/>
              </a:rPr>
              <a:t> and </a:t>
            </a:r>
            <a:r>
              <a:rPr lang="en-GB" sz="2400" dirty="0" err="1">
                <a:ln w="9525" cap="rnd" cmpd="sng" algn="ctr">
                  <a:solidFill>
                    <a:srgbClr val="558ED5"/>
                  </a:solidFill>
                  <a:prstDash val="solid"/>
                  <a:bevel/>
                </a:ln>
                <a:solidFill>
                  <a:schemeClr val="lt1"/>
                </a:solidFill>
                <a:latin typeface="+mn-lt"/>
              </a:rPr>
              <a:t>Chrodis</a:t>
            </a:r>
            <a:r>
              <a:rPr lang="en-GB" sz="2400" dirty="0">
                <a:ln w="9525" cap="rnd" cmpd="sng" algn="ctr">
                  <a:solidFill>
                    <a:srgbClr val="558ED5"/>
                  </a:solidFill>
                  <a:prstDash val="solid"/>
                  <a:bevel/>
                </a:ln>
                <a:solidFill>
                  <a:schemeClr val="lt1"/>
                </a:solidFill>
                <a:latin typeface="+mn-lt"/>
              </a:rPr>
              <a:t> Plus </a:t>
            </a:r>
            <a:r>
              <a:rPr lang="en-GB" sz="2400" dirty="0" smtClean="0">
                <a:ln w="9525" cap="rnd" cmpd="sng" algn="ctr">
                  <a:solidFill>
                    <a:srgbClr val="558ED5"/>
                  </a:solidFill>
                  <a:prstDash val="solid"/>
                  <a:bevel/>
                </a:ln>
                <a:solidFill>
                  <a:schemeClr val="lt1"/>
                </a:solidFill>
                <a:latin typeface="+mn-lt"/>
              </a:rPr>
              <a:t> </a:t>
            </a:r>
            <a:r>
              <a:rPr lang="en-GB" sz="2400" dirty="0">
                <a:ln w="9525" cap="rnd" cmpd="sng" algn="ctr">
                  <a:solidFill>
                    <a:srgbClr val="558ED5"/>
                  </a:solidFill>
                  <a:prstDash val="solid"/>
                  <a:bevel/>
                </a:ln>
                <a:solidFill>
                  <a:schemeClr val="lt1"/>
                </a:solidFill>
                <a:latin typeface="+mn-lt"/>
              </a:rPr>
              <a:t>Joint Actions on chronic </a:t>
            </a:r>
            <a:r>
              <a:rPr lang="en-GB" sz="2400" dirty="0" smtClean="0">
                <a:ln w="9525" cap="rnd" cmpd="sng" algn="ctr">
                  <a:solidFill>
                    <a:srgbClr val="558ED5"/>
                  </a:solidFill>
                  <a:prstDash val="solid"/>
                  <a:bevel/>
                </a:ln>
                <a:solidFill>
                  <a:schemeClr val="lt1"/>
                </a:solidFill>
                <a:latin typeface="+mn-lt"/>
              </a:rPr>
              <a:t>diseases</a:t>
            </a:r>
          </a:p>
          <a:p>
            <a:pPr>
              <a:defRPr/>
            </a:pPr>
            <a:r>
              <a:rPr lang="en-GB" sz="2400" dirty="0">
                <a:ln w="9525" cap="rnd" cmpd="sng" algn="ctr">
                  <a:solidFill>
                    <a:srgbClr val="558ED5"/>
                  </a:solidFill>
                  <a:prstDash val="solid"/>
                  <a:bevel/>
                </a:ln>
                <a:solidFill>
                  <a:schemeClr val="lt1"/>
                </a:solidFill>
                <a:latin typeface="+mn-lt"/>
              </a:rPr>
              <a:t>	</a:t>
            </a:r>
            <a:r>
              <a:rPr lang="en-GB" sz="2400" dirty="0" smtClean="0">
                <a:ln w="9525" cap="rnd" cmpd="sng" algn="ctr">
                  <a:solidFill>
                    <a:srgbClr val="558ED5"/>
                  </a:solidFill>
                  <a:prstDash val="solid"/>
                  <a:bevel/>
                </a:ln>
                <a:solidFill>
                  <a:schemeClr val="lt1"/>
                </a:solidFill>
                <a:latin typeface="+mn-lt"/>
              </a:rPr>
              <a:t>	</a:t>
            </a:r>
            <a:r>
              <a:rPr lang="fr-LU" sz="2400" dirty="0" smtClean="0">
                <a:ln w="9525" cap="rnd" cmpd="sng" algn="ctr">
                  <a:solidFill>
                    <a:srgbClr val="558ED5"/>
                  </a:solidFill>
                  <a:prstDash val="solid"/>
                  <a:bevel/>
                </a:ln>
                <a:solidFill>
                  <a:schemeClr val="lt1"/>
                </a:solidFill>
                <a:latin typeface="+mn-lt"/>
              </a:rPr>
              <a:t>€ </a:t>
            </a:r>
            <a:r>
              <a:rPr lang="fr-LU" sz="2400" dirty="0">
                <a:ln w="9525" cap="rnd" cmpd="sng" algn="ctr">
                  <a:solidFill>
                    <a:srgbClr val="558ED5"/>
                  </a:solidFill>
                  <a:prstDash val="solid"/>
                  <a:bevel/>
                </a:ln>
                <a:solidFill>
                  <a:schemeClr val="lt1"/>
                </a:solidFill>
                <a:latin typeface="+mn-lt"/>
              </a:rPr>
              <a:t>9 m</a:t>
            </a:r>
            <a:endParaRPr lang="en-GB" sz="2400" dirty="0">
              <a:ln w="9525" cap="rnd" cmpd="sng" algn="ctr">
                <a:solidFill>
                  <a:srgbClr val="558ED5"/>
                </a:solidFill>
                <a:prstDash val="solid"/>
                <a:bevel/>
              </a:ln>
              <a:solidFill>
                <a:schemeClr val="lt1"/>
              </a:solidFill>
              <a:latin typeface="+mn-lt"/>
            </a:endParaRPr>
          </a:p>
        </p:txBody>
      </p:sp>
    </p:spTree>
    <p:extLst>
      <p:ext uri="{BB962C8B-B14F-4D97-AF65-F5344CB8AC3E}">
        <p14:creationId xmlns:p14="http://schemas.microsoft.com/office/powerpoint/2010/main" val="271387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2" descr="drb-01"/>
          <p:cNvPicPr>
            <a:picLocks noChangeAspect="1" noChangeArrowheads="1"/>
          </p:cNvPicPr>
          <p:nvPr/>
        </p:nvPicPr>
        <p:blipFill>
          <a:blip r:embed="rId3" cstate="print">
            <a:extLst>
              <a:ext uri="{28A0092B-C50C-407E-A947-70E740481C1C}">
                <a14:useLocalDpi xmlns:a14="http://schemas.microsoft.com/office/drawing/2010/main" val="0"/>
              </a:ext>
            </a:extLst>
          </a:blip>
          <a:srcRect l="4483" r="8778"/>
          <a:stretch>
            <a:fillRect/>
          </a:stretch>
        </p:blipFill>
        <p:spPr bwMode="auto">
          <a:xfrm>
            <a:off x="5652120" y="1366924"/>
            <a:ext cx="3357835" cy="2576766"/>
          </a:xfrm>
          <a:prstGeom prst="rect">
            <a:avLst/>
          </a:prstGeom>
          <a:noFill/>
          <a:extLst>
            <a:ext uri="{909E8E84-426E-40DD-AFC4-6F175D3DCCD1}">
              <a14:hiddenFill xmlns:a14="http://schemas.microsoft.com/office/drawing/2010/main">
                <a:solidFill>
                  <a:srgbClr val="FFFFFF"/>
                </a:solidFill>
              </a14:hiddenFill>
            </a:ext>
          </a:extLst>
        </p:spPr>
      </p:pic>
      <p:sp>
        <p:nvSpPr>
          <p:cNvPr id="6148" name="Rectangle 4"/>
          <p:cNvSpPr>
            <a:spLocks noGrp="1" noChangeArrowheads="1"/>
          </p:cNvSpPr>
          <p:nvPr>
            <p:ph type="title"/>
          </p:nvPr>
        </p:nvSpPr>
        <p:spPr>
          <a:ln/>
        </p:spPr>
        <p:txBody>
          <a:bodyPr/>
          <a:lstStyle/>
          <a:p>
            <a:r>
              <a:rPr lang="en-US" dirty="0" smtClean="0">
                <a:ea typeface="Verdana" pitchFamily="34" charset="0"/>
                <a:cs typeface="Verdana" pitchFamily="34" charset="0"/>
              </a:rPr>
              <a:t>C</a:t>
            </a:r>
            <a:r>
              <a:rPr lang="en-US" sz="2800" dirty="0" smtClean="0">
                <a:ea typeface="Verdana" pitchFamily="34" charset="0"/>
                <a:cs typeface="Verdana" pitchFamily="34" charset="0"/>
              </a:rPr>
              <a:t>hafea</a:t>
            </a:r>
            <a:endParaRPr lang="en-US" sz="2800" dirty="0"/>
          </a:p>
        </p:txBody>
      </p:sp>
      <p:sp>
        <p:nvSpPr>
          <p:cNvPr id="6149" name="Rectangle 5"/>
          <p:cNvSpPr>
            <a:spLocks noGrp="1" noChangeArrowheads="1"/>
          </p:cNvSpPr>
          <p:nvPr>
            <p:ph type="body" idx="1"/>
          </p:nvPr>
        </p:nvSpPr>
        <p:spPr>
          <a:ln/>
        </p:spPr>
        <p:txBody>
          <a:bodyPr/>
          <a:lstStyle/>
          <a:p>
            <a:pPr>
              <a:spcBef>
                <a:spcPct val="0"/>
              </a:spcBef>
            </a:pPr>
            <a:r>
              <a:rPr lang="en-GB" i="1" dirty="0" smtClean="0">
                <a:ea typeface="Verdana" pitchFamily="34" charset="0"/>
                <a:cs typeface="Verdana" pitchFamily="34" charset="0"/>
              </a:rPr>
              <a:t>Consumers, Health, Agriculture and Food Executive Agency</a:t>
            </a:r>
            <a:endParaRPr lang="en-US" i="1" dirty="0"/>
          </a:p>
        </p:txBody>
      </p:sp>
    </p:spTree>
    <p:extLst>
      <p:ext uri="{BB962C8B-B14F-4D97-AF65-F5344CB8AC3E}">
        <p14:creationId xmlns:p14="http://schemas.microsoft.com/office/powerpoint/2010/main" val="4263823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i="1" dirty="0" err="1">
                <a:solidFill>
                  <a:srgbClr val="C00000"/>
                </a:solidFill>
              </a:rPr>
              <a:t>Chronic</a:t>
            </a:r>
            <a:r>
              <a:rPr lang="fr-BE" i="1" dirty="0">
                <a:solidFill>
                  <a:srgbClr val="C00000"/>
                </a:solidFill>
              </a:rPr>
              <a:t> </a:t>
            </a:r>
            <a:r>
              <a:rPr lang="fr-BE" i="1" dirty="0" err="1">
                <a:solidFill>
                  <a:srgbClr val="C00000"/>
                </a:solidFill>
              </a:rPr>
              <a:t>diseases</a:t>
            </a:r>
            <a:r>
              <a:rPr lang="fr-BE" i="1" dirty="0"/>
              <a:t/>
            </a:r>
            <a:br>
              <a:rPr lang="fr-BE" i="1" dirty="0"/>
            </a:br>
            <a:r>
              <a:rPr lang="fr-BE" i="1" dirty="0"/>
              <a:t/>
            </a:r>
            <a:br>
              <a:rPr lang="fr-BE" i="1" dirty="0"/>
            </a:br>
            <a:endParaRPr lang="en-GB" i="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420888"/>
            <a:ext cx="8229600" cy="3249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1299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i="1" dirty="0" err="1">
                <a:solidFill>
                  <a:srgbClr val="C00000"/>
                </a:solidFill>
              </a:rPr>
              <a:t>Chronic</a:t>
            </a:r>
            <a:r>
              <a:rPr lang="fr-BE" i="1" dirty="0">
                <a:solidFill>
                  <a:srgbClr val="C00000"/>
                </a:solidFill>
              </a:rPr>
              <a:t> </a:t>
            </a:r>
            <a:r>
              <a:rPr lang="fr-BE" i="1" dirty="0" err="1">
                <a:solidFill>
                  <a:srgbClr val="C00000"/>
                </a:solidFill>
              </a:rPr>
              <a:t>diseases</a:t>
            </a:r>
            <a:r>
              <a:rPr lang="fr-BE" dirty="0"/>
              <a:t/>
            </a:r>
            <a:br>
              <a:rPr lang="fr-BE" dirty="0"/>
            </a:b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2348881"/>
            <a:ext cx="8219256" cy="343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1281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i="1" dirty="0" err="1" smtClean="0">
                <a:solidFill>
                  <a:srgbClr val="C00000"/>
                </a:solidFill>
              </a:rPr>
              <a:t>Chronic</a:t>
            </a:r>
            <a:r>
              <a:rPr lang="fr-BE" i="1" dirty="0" smtClean="0">
                <a:solidFill>
                  <a:srgbClr val="C00000"/>
                </a:solidFill>
              </a:rPr>
              <a:t> </a:t>
            </a:r>
            <a:r>
              <a:rPr lang="fr-BE" i="1" dirty="0" err="1" smtClean="0">
                <a:solidFill>
                  <a:srgbClr val="C00000"/>
                </a:solidFill>
              </a:rPr>
              <a:t>diseases</a:t>
            </a:r>
            <a:endParaRPr lang="en-GB" i="1"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492896"/>
            <a:ext cx="8229600" cy="2962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2232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endParaRPr lang="en-GB" dirty="0" smtClean="0"/>
          </a:p>
          <a:p>
            <a:pPr algn="ctr"/>
            <a:r>
              <a:rPr lang="fr-BE" sz="3200" b="1" i="1" dirty="0" smtClean="0">
                <a:solidFill>
                  <a:srgbClr val="C00000"/>
                </a:solidFill>
              </a:rPr>
              <a:t>RARE DISEASES</a:t>
            </a:r>
          </a:p>
        </p:txBody>
      </p:sp>
    </p:spTree>
    <p:extLst>
      <p:ext uri="{BB962C8B-B14F-4D97-AF65-F5344CB8AC3E}">
        <p14:creationId xmlns:p14="http://schemas.microsoft.com/office/powerpoint/2010/main" val="37109013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i="1" dirty="0" smtClean="0">
                <a:solidFill>
                  <a:srgbClr val="C00000"/>
                </a:solidFill>
              </a:rPr>
              <a:t>Rare </a:t>
            </a:r>
            <a:r>
              <a:rPr lang="fr-BE" i="1" dirty="0" err="1" smtClean="0">
                <a:solidFill>
                  <a:srgbClr val="C00000"/>
                </a:solidFill>
              </a:rPr>
              <a:t>diseases</a:t>
            </a:r>
            <a:r>
              <a:rPr lang="fr-BE" dirty="0">
                <a:solidFill>
                  <a:srgbClr val="C00000"/>
                </a:solidFill>
              </a:rPr>
              <a:t/>
            </a:r>
            <a:br>
              <a:rPr lang="fr-BE" dirty="0">
                <a:solidFill>
                  <a:srgbClr val="C00000"/>
                </a:solidFill>
              </a:rPr>
            </a:br>
            <a:endParaRPr lang="en-GB" dirty="0"/>
          </a:p>
        </p:txBody>
      </p:sp>
      <p:sp>
        <p:nvSpPr>
          <p:cNvPr id="3" name="Content Placeholder 2"/>
          <p:cNvSpPr>
            <a:spLocks noGrp="1"/>
          </p:cNvSpPr>
          <p:nvPr>
            <p:ph idx="1"/>
          </p:nvPr>
        </p:nvSpPr>
        <p:spPr>
          <a:xfrm>
            <a:off x="457200" y="1844824"/>
            <a:ext cx="8229600" cy="4353868"/>
          </a:xfrm>
        </p:spPr>
        <p:txBody>
          <a:bodyPr/>
          <a:lstStyle/>
          <a:p>
            <a:endParaRPr lang="fr-LU" dirty="0" smtClean="0"/>
          </a:p>
          <a:p>
            <a:pPr marL="342900" indent="-342900" defTabSz="457200" fontAlgn="t">
              <a:buFont typeface="Courier New" panose="02070309020205020404" pitchFamily="49" charset="0"/>
              <a:buChar char="o"/>
            </a:pPr>
            <a:r>
              <a:rPr lang="en-GB" b="1" kern="1200" dirty="0">
                <a:ln w="9525" cap="rnd" cmpd="sng" algn="ctr">
                  <a:solidFill>
                    <a:srgbClr val="558ED5"/>
                  </a:solidFill>
                  <a:prstDash val="solid"/>
                  <a:bevel/>
                </a:ln>
                <a:solidFill>
                  <a:schemeClr val="lt1"/>
                </a:solidFill>
                <a:latin typeface="Myriad Pro"/>
              </a:rPr>
              <a:t>ERN- European Reference Networks (ERNs)</a:t>
            </a:r>
          </a:p>
          <a:p>
            <a:pPr defTabSz="457200" fontAlgn="t"/>
            <a:r>
              <a:rPr lang="fr-LU" b="1" kern="1200" dirty="0" smtClean="0">
                <a:ln w="9525" cap="rnd" cmpd="sng" algn="ctr">
                  <a:solidFill>
                    <a:srgbClr val="558ED5"/>
                  </a:solidFill>
                  <a:prstDash val="solid"/>
                  <a:bevel/>
                </a:ln>
                <a:solidFill>
                  <a:schemeClr val="lt1"/>
                </a:solidFill>
                <a:latin typeface="Myriad Pro"/>
              </a:rPr>
              <a:t>	Coordination </a:t>
            </a:r>
            <a:r>
              <a:rPr lang="fr-LU" b="1" kern="1200" dirty="0">
                <a:ln w="9525" cap="rnd" cmpd="sng" algn="ctr">
                  <a:solidFill>
                    <a:srgbClr val="558ED5"/>
                  </a:solidFill>
                  <a:prstDash val="solid"/>
                  <a:bevel/>
                </a:ln>
                <a:solidFill>
                  <a:schemeClr val="lt1"/>
                </a:solidFill>
                <a:latin typeface="Myriad Pro"/>
              </a:rPr>
              <a:t>of </a:t>
            </a:r>
            <a:r>
              <a:rPr lang="fr-LU" b="1" kern="1200" dirty="0" err="1" smtClean="0">
                <a:ln w="9525" cap="rnd" cmpd="sng" algn="ctr">
                  <a:solidFill>
                    <a:srgbClr val="558ED5"/>
                  </a:solidFill>
                  <a:prstDash val="solid"/>
                  <a:bevel/>
                </a:ln>
                <a:solidFill>
                  <a:schemeClr val="lt1"/>
                </a:solidFill>
                <a:latin typeface="Myriad Pro"/>
              </a:rPr>
              <a:t>ERNs</a:t>
            </a:r>
            <a:endParaRPr lang="fr-LU" b="1" kern="1200" dirty="0" smtClean="0">
              <a:ln w="9525" cap="rnd" cmpd="sng" algn="ctr">
                <a:solidFill>
                  <a:srgbClr val="558ED5"/>
                </a:solidFill>
                <a:prstDash val="solid"/>
                <a:bevel/>
              </a:ln>
              <a:solidFill>
                <a:schemeClr val="lt1"/>
              </a:solidFill>
              <a:latin typeface="Myriad Pro"/>
            </a:endParaRPr>
          </a:p>
          <a:p>
            <a:pPr defTabSz="457200" fontAlgn="t"/>
            <a:r>
              <a:rPr lang="fr-LU" b="1" kern="1200" dirty="0" smtClean="0">
                <a:ln w="9525" cap="rnd" cmpd="sng" algn="ctr">
                  <a:solidFill>
                    <a:srgbClr val="558ED5"/>
                  </a:solidFill>
                  <a:prstDash val="solid"/>
                  <a:bevel/>
                </a:ln>
                <a:solidFill>
                  <a:schemeClr val="lt1"/>
                </a:solidFill>
                <a:latin typeface="Myriad Pro"/>
              </a:rPr>
              <a:t>	€ </a:t>
            </a:r>
            <a:r>
              <a:rPr lang="fr-LU" b="1" kern="1200" dirty="0">
                <a:ln w="9525" cap="rnd" cmpd="sng" algn="ctr">
                  <a:solidFill>
                    <a:srgbClr val="558ED5"/>
                  </a:solidFill>
                  <a:prstDash val="solid"/>
                  <a:bevel/>
                </a:ln>
                <a:solidFill>
                  <a:schemeClr val="lt1"/>
                </a:solidFill>
                <a:latin typeface="Myriad Pro"/>
              </a:rPr>
              <a:t>26 m</a:t>
            </a:r>
            <a:endParaRPr lang="en-GB" b="1" kern="1200" dirty="0">
              <a:ln w="9525" cap="rnd" cmpd="sng" algn="ctr">
                <a:solidFill>
                  <a:srgbClr val="558ED5"/>
                </a:solidFill>
                <a:prstDash val="solid"/>
                <a:bevel/>
              </a:ln>
              <a:solidFill>
                <a:schemeClr val="lt1"/>
              </a:solidFill>
              <a:latin typeface="Myriad Pro"/>
            </a:endParaRPr>
          </a:p>
          <a:p>
            <a:pPr defTabSz="457200" fontAlgn="t"/>
            <a:r>
              <a:rPr lang="fr-LU" b="1" kern="1200" dirty="0" smtClean="0">
                <a:ln w="9525" cap="rnd" cmpd="sng" algn="ctr">
                  <a:solidFill>
                    <a:srgbClr val="558ED5"/>
                  </a:solidFill>
                  <a:prstDash val="solid"/>
                  <a:bevel/>
                </a:ln>
                <a:solidFill>
                  <a:schemeClr val="lt1"/>
                </a:solidFill>
                <a:latin typeface="Myriad Pro"/>
              </a:rPr>
              <a:t>	</a:t>
            </a:r>
            <a:r>
              <a:rPr lang="fr-LU" b="1" kern="1200" dirty="0" err="1" smtClean="0">
                <a:ln w="9525" cap="rnd" cmpd="sng" algn="ctr">
                  <a:solidFill>
                    <a:srgbClr val="558ED5"/>
                  </a:solidFill>
                  <a:prstDash val="solid"/>
                  <a:bevel/>
                </a:ln>
                <a:solidFill>
                  <a:schemeClr val="lt1"/>
                </a:solidFill>
                <a:latin typeface="Myriad Pro"/>
              </a:rPr>
              <a:t>Other</a:t>
            </a:r>
            <a:r>
              <a:rPr lang="fr-LU" b="1" kern="1200" dirty="0" smtClean="0">
                <a:ln w="9525" cap="rnd" cmpd="sng" algn="ctr">
                  <a:solidFill>
                    <a:srgbClr val="558ED5"/>
                  </a:solidFill>
                  <a:prstDash val="solid"/>
                  <a:bevel/>
                </a:ln>
                <a:solidFill>
                  <a:schemeClr val="lt1"/>
                </a:solidFill>
                <a:latin typeface="Myriad Pro"/>
              </a:rPr>
              <a:t> </a:t>
            </a:r>
            <a:r>
              <a:rPr lang="fr-LU" b="1" kern="1200" dirty="0" err="1" smtClean="0">
                <a:ln w="9525" cap="rnd" cmpd="sng" algn="ctr">
                  <a:solidFill>
                    <a:srgbClr val="558ED5"/>
                  </a:solidFill>
                  <a:prstDash val="solid"/>
                  <a:bevel/>
                </a:ln>
                <a:solidFill>
                  <a:schemeClr val="lt1"/>
                </a:solidFill>
                <a:latin typeface="Myriad Pro"/>
              </a:rPr>
              <a:t>activities</a:t>
            </a:r>
            <a:endParaRPr lang="fr-LU" b="1" kern="1200" dirty="0" smtClean="0">
              <a:ln w="9525" cap="rnd" cmpd="sng" algn="ctr">
                <a:solidFill>
                  <a:srgbClr val="558ED5"/>
                </a:solidFill>
                <a:prstDash val="solid"/>
                <a:bevel/>
              </a:ln>
              <a:solidFill>
                <a:schemeClr val="lt1"/>
              </a:solidFill>
              <a:latin typeface="Myriad Pro"/>
            </a:endParaRPr>
          </a:p>
          <a:p>
            <a:pPr defTabSz="457200" fontAlgn="t"/>
            <a:r>
              <a:rPr lang="fr-LU" b="1" kern="1200" dirty="0" smtClean="0">
                <a:ln w="9525" cap="rnd" cmpd="sng" algn="ctr">
                  <a:solidFill>
                    <a:srgbClr val="558ED5"/>
                  </a:solidFill>
                  <a:prstDash val="solid"/>
                  <a:bevel/>
                </a:ln>
                <a:solidFill>
                  <a:schemeClr val="lt1"/>
                </a:solidFill>
                <a:latin typeface="Myriad Pro"/>
              </a:rPr>
              <a:t>	€ </a:t>
            </a:r>
            <a:r>
              <a:rPr lang="fr-LU" b="1" kern="1200" dirty="0">
                <a:ln w="9525" cap="rnd" cmpd="sng" algn="ctr">
                  <a:solidFill>
                    <a:srgbClr val="558ED5"/>
                  </a:solidFill>
                  <a:prstDash val="solid"/>
                  <a:bevel/>
                </a:ln>
                <a:solidFill>
                  <a:schemeClr val="lt1"/>
                </a:solidFill>
                <a:latin typeface="Myriad Pro"/>
              </a:rPr>
              <a:t>3 m </a:t>
            </a:r>
            <a:endParaRPr lang="fr-LU" b="1" kern="1200" dirty="0" smtClean="0">
              <a:ln w="9525" cap="rnd" cmpd="sng" algn="ctr">
                <a:solidFill>
                  <a:srgbClr val="558ED5"/>
                </a:solidFill>
                <a:prstDash val="solid"/>
                <a:bevel/>
              </a:ln>
              <a:solidFill>
                <a:schemeClr val="lt1"/>
              </a:solidFill>
              <a:latin typeface="Myriad Pro"/>
            </a:endParaRPr>
          </a:p>
          <a:p>
            <a:pPr marL="342900" indent="-342900" defTabSz="457200" fontAlgn="t">
              <a:buFont typeface="Courier New" panose="02070309020205020404" pitchFamily="49" charset="0"/>
              <a:buChar char="o"/>
            </a:pPr>
            <a:r>
              <a:rPr lang="en-GB" b="1" kern="1200" dirty="0">
                <a:ln w="9525" cap="rnd" cmpd="sng" algn="ctr">
                  <a:solidFill>
                    <a:srgbClr val="558ED5"/>
                  </a:solidFill>
                  <a:prstDash val="solid"/>
                  <a:bevel/>
                </a:ln>
                <a:solidFill>
                  <a:schemeClr val="lt1"/>
                </a:solidFill>
                <a:latin typeface="Myriad Pro"/>
              </a:rPr>
              <a:t>EURORDIS – European Organisation for Rare Diseases Association </a:t>
            </a:r>
            <a:endParaRPr lang="en-GB" b="1" kern="1200" dirty="0" smtClean="0">
              <a:ln w="9525" cap="rnd" cmpd="sng" algn="ctr">
                <a:solidFill>
                  <a:srgbClr val="558ED5"/>
                </a:solidFill>
                <a:prstDash val="solid"/>
                <a:bevel/>
              </a:ln>
              <a:solidFill>
                <a:schemeClr val="lt1"/>
              </a:solidFill>
              <a:latin typeface="Myriad Pro"/>
            </a:endParaRPr>
          </a:p>
          <a:p>
            <a:pPr defTabSz="457200" fontAlgn="t"/>
            <a:r>
              <a:rPr lang="fr-LU" b="1" kern="1200" dirty="0" smtClean="0">
                <a:ln w="9525" cap="rnd" cmpd="sng" algn="ctr">
                  <a:solidFill>
                    <a:srgbClr val="558ED5"/>
                  </a:solidFill>
                  <a:prstDash val="solid"/>
                  <a:bevel/>
                </a:ln>
                <a:solidFill>
                  <a:schemeClr val="lt1"/>
                </a:solidFill>
                <a:latin typeface="Myriad Pro"/>
              </a:rPr>
              <a:t>	€ </a:t>
            </a:r>
            <a:r>
              <a:rPr lang="fr-LU" b="1" kern="1200" dirty="0">
                <a:ln w="9525" cap="rnd" cmpd="sng" algn="ctr">
                  <a:solidFill>
                    <a:srgbClr val="558ED5"/>
                  </a:solidFill>
                  <a:prstDash val="solid"/>
                  <a:bevel/>
                </a:ln>
                <a:solidFill>
                  <a:schemeClr val="lt1"/>
                </a:solidFill>
                <a:latin typeface="Myriad Pro"/>
              </a:rPr>
              <a:t>5 m</a:t>
            </a:r>
            <a:endParaRPr lang="en-GB" b="1" kern="1200" dirty="0">
              <a:ln w="9525" cap="rnd" cmpd="sng" algn="ctr">
                <a:solidFill>
                  <a:srgbClr val="558ED5"/>
                </a:solidFill>
                <a:prstDash val="solid"/>
                <a:bevel/>
              </a:ln>
              <a:solidFill>
                <a:schemeClr val="lt1"/>
              </a:solidFill>
              <a:latin typeface="Myriad Pro"/>
            </a:endParaRPr>
          </a:p>
          <a:p>
            <a:pPr defTabSz="457200" fontAlgn="t"/>
            <a:endParaRPr lang="en-GB" b="1" kern="1200" dirty="0">
              <a:ln w="9525" cap="rnd" cmpd="sng" algn="ctr">
                <a:solidFill>
                  <a:srgbClr val="558ED5"/>
                </a:solidFill>
                <a:prstDash val="solid"/>
                <a:bevel/>
              </a:ln>
              <a:solidFill>
                <a:schemeClr val="lt1"/>
              </a:solidFill>
              <a:latin typeface="Myriad Pro"/>
            </a:endParaRPr>
          </a:p>
          <a:p>
            <a:endParaRPr lang="en-GB" dirty="0"/>
          </a:p>
        </p:txBody>
      </p:sp>
    </p:spTree>
    <p:extLst>
      <p:ext uri="{BB962C8B-B14F-4D97-AF65-F5344CB8AC3E}">
        <p14:creationId xmlns:p14="http://schemas.microsoft.com/office/powerpoint/2010/main" val="3091694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i="1" dirty="0" smtClean="0">
                <a:solidFill>
                  <a:srgbClr val="C00000"/>
                </a:solidFill>
              </a:rPr>
              <a:t>Rare </a:t>
            </a:r>
            <a:r>
              <a:rPr lang="fr-BE" i="1" dirty="0" err="1" smtClean="0">
                <a:solidFill>
                  <a:srgbClr val="C00000"/>
                </a:solidFill>
              </a:rPr>
              <a:t>diseases</a:t>
            </a:r>
            <a:r>
              <a:rPr lang="fr-BE" dirty="0">
                <a:solidFill>
                  <a:srgbClr val="C00000"/>
                </a:solidFill>
              </a:rPr>
              <a:t/>
            </a:r>
            <a:br>
              <a:rPr lang="fr-BE" dirty="0">
                <a:solidFill>
                  <a:srgbClr val="C00000"/>
                </a:solidFill>
              </a:rPr>
            </a:br>
            <a:endParaRPr lang="en-GB" dirty="0"/>
          </a:p>
        </p:txBody>
      </p:sp>
      <p:sp>
        <p:nvSpPr>
          <p:cNvPr id="3" name="Content Placeholder 2"/>
          <p:cNvSpPr>
            <a:spLocks noGrp="1"/>
          </p:cNvSpPr>
          <p:nvPr>
            <p:ph idx="1"/>
          </p:nvPr>
        </p:nvSpPr>
        <p:spPr>
          <a:xfrm>
            <a:off x="457200" y="2060848"/>
            <a:ext cx="8229600" cy="4137844"/>
          </a:xfrm>
        </p:spPr>
        <p:txBody>
          <a:bodyPr/>
          <a:lstStyle/>
          <a:p>
            <a:endParaRPr lang="fr-LU" dirty="0"/>
          </a:p>
          <a:p>
            <a:r>
              <a:rPr lang="en-GB" b="1" dirty="0" smtClean="0"/>
              <a:t>About </a:t>
            </a:r>
            <a:r>
              <a:rPr lang="en-GB" b="1" dirty="0"/>
              <a:t>the European Reference Networks for Rare and Low Prevalence Complex </a:t>
            </a:r>
            <a:r>
              <a:rPr lang="en-GB" b="1" dirty="0" smtClean="0"/>
              <a:t>Diseases</a:t>
            </a:r>
            <a:endParaRPr lang="en-GB" dirty="0" smtClean="0"/>
          </a:p>
          <a:p>
            <a:pPr marL="342900" indent="-342900">
              <a:buFont typeface="Arial" panose="020B0604020202020204" pitchFamily="34" charset="0"/>
              <a:buChar char="•"/>
            </a:pPr>
            <a:r>
              <a:rPr lang="en-GB" dirty="0"/>
              <a:t>V</a:t>
            </a:r>
            <a:r>
              <a:rPr lang="en-GB" dirty="0" smtClean="0"/>
              <a:t>irtual </a:t>
            </a:r>
            <a:r>
              <a:rPr lang="en-GB" dirty="0"/>
              <a:t>networks involving healthcare providers across </a:t>
            </a:r>
            <a:r>
              <a:rPr lang="en-GB" dirty="0" smtClean="0"/>
              <a:t>Europe</a:t>
            </a:r>
          </a:p>
          <a:p>
            <a:pPr marL="342900" indent="-342900">
              <a:buFont typeface="Arial" panose="020B0604020202020204" pitchFamily="34" charset="0"/>
              <a:buChar char="•"/>
            </a:pPr>
            <a:r>
              <a:rPr lang="en-GB" dirty="0" smtClean="0"/>
              <a:t>Aim is to </a:t>
            </a:r>
            <a:r>
              <a:rPr lang="en-GB" dirty="0"/>
              <a:t>tackle complex or rare diseases and conditions that require highly specialised treatment and a concentration of knowledge and </a:t>
            </a:r>
            <a:r>
              <a:rPr lang="en-GB" dirty="0" smtClean="0"/>
              <a:t>resources</a:t>
            </a:r>
          </a:p>
          <a:p>
            <a:pPr marL="342900" indent="-342900">
              <a:buFont typeface="Arial" panose="020B0604020202020204" pitchFamily="34" charset="0"/>
              <a:buChar char="•"/>
            </a:pPr>
            <a:r>
              <a:rPr lang="en-GB" dirty="0" smtClean="0">
                <a:hlinkClick r:id="rId2"/>
              </a:rPr>
              <a:t>http</a:t>
            </a:r>
            <a:r>
              <a:rPr lang="en-GB" dirty="0">
                <a:hlinkClick r:id="rId2"/>
              </a:rPr>
              <a:t>://ec.europa.eu/health/ern/policy_en</a:t>
            </a:r>
            <a:endParaRPr lang="en-GB" dirty="0"/>
          </a:p>
          <a:p>
            <a:pPr defTabSz="457200" fontAlgn="t"/>
            <a:endParaRPr lang="en-GB" b="1" kern="1200" dirty="0">
              <a:ln w="9525" cap="rnd" cmpd="sng" algn="ctr">
                <a:solidFill>
                  <a:srgbClr val="558ED5"/>
                </a:solidFill>
                <a:prstDash val="solid"/>
                <a:bevel/>
              </a:ln>
              <a:solidFill>
                <a:schemeClr val="lt1"/>
              </a:solidFill>
              <a:latin typeface="Myriad Pro"/>
            </a:endParaRPr>
          </a:p>
          <a:p>
            <a:endParaRPr lang="en-GB" dirty="0"/>
          </a:p>
        </p:txBody>
      </p:sp>
    </p:spTree>
    <p:extLst>
      <p:ext uri="{BB962C8B-B14F-4D97-AF65-F5344CB8AC3E}">
        <p14:creationId xmlns:p14="http://schemas.microsoft.com/office/powerpoint/2010/main" val="2642787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i="1" dirty="0" smtClean="0">
                <a:solidFill>
                  <a:srgbClr val="C00000"/>
                </a:solidFill>
              </a:rPr>
              <a:t>Rare </a:t>
            </a:r>
            <a:r>
              <a:rPr lang="fr-BE" i="1" dirty="0" err="1" smtClean="0">
                <a:solidFill>
                  <a:srgbClr val="C00000"/>
                </a:solidFill>
              </a:rPr>
              <a:t>diseases</a:t>
            </a:r>
            <a:r>
              <a:rPr lang="fr-BE" dirty="0">
                <a:solidFill>
                  <a:srgbClr val="C00000"/>
                </a:solidFill>
              </a:rPr>
              <a:t/>
            </a:r>
            <a:br>
              <a:rPr lang="fr-BE" dirty="0">
                <a:solidFill>
                  <a:srgbClr val="C00000"/>
                </a:solidFill>
              </a:rPr>
            </a:br>
            <a:endParaRPr lang="en-GB" dirty="0"/>
          </a:p>
        </p:txBody>
      </p:sp>
      <p:sp>
        <p:nvSpPr>
          <p:cNvPr id="3" name="Content Placeholder 2"/>
          <p:cNvSpPr>
            <a:spLocks noGrp="1"/>
          </p:cNvSpPr>
          <p:nvPr>
            <p:ph idx="1"/>
          </p:nvPr>
        </p:nvSpPr>
        <p:spPr>
          <a:xfrm>
            <a:off x="457200" y="1844824"/>
            <a:ext cx="8229600" cy="4353868"/>
          </a:xfrm>
        </p:spPr>
        <p:txBody>
          <a:bodyPr/>
          <a:lstStyle/>
          <a:p>
            <a:endParaRPr lang="fr-LU" dirty="0" smtClean="0"/>
          </a:p>
          <a:p>
            <a:r>
              <a:rPr lang="en-GB" b="1" dirty="0"/>
              <a:t>About the Collaborative Platform – Restricted </a:t>
            </a:r>
            <a:r>
              <a:rPr lang="en-GB" b="1" dirty="0" smtClean="0"/>
              <a:t>Access</a:t>
            </a:r>
          </a:p>
          <a:p>
            <a:pPr marL="342900" indent="-342900" algn="just">
              <a:buFont typeface="Arial" panose="020B0604020202020204" pitchFamily="34" charset="0"/>
              <a:buChar char="•"/>
            </a:pPr>
            <a:r>
              <a:rPr lang="en-GB" b="1" dirty="0" smtClean="0"/>
              <a:t>Restricted </a:t>
            </a:r>
            <a:r>
              <a:rPr lang="en-GB" b="1" dirty="0"/>
              <a:t>to ERN users </a:t>
            </a:r>
            <a:r>
              <a:rPr lang="en-GB" b="1" dirty="0" smtClean="0"/>
              <a:t>only</a:t>
            </a:r>
            <a:endParaRPr lang="en-GB" dirty="0" smtClean="0"/>
          </a:p>
          <a:p>
            <a:pPr marL="342900" indent="-342900" algn="just">
              <a:buFont typeface="Arial" panose="020B0604020202020204" pitchFamily="34" charset="0"/>
              <a:buChar char="•"/>
            </a:pPr>
            <a:r>
              <a:rPr lang="en-GB" dirty="0" smtClean="0"/>
              <a:t>Supports </a:t>
            </a:r>
            <a:r>
              <a:rPr lang="en-GB" dirty="0"/>
              <a:t>the ERN Board of Member States, the ERN Coordinators and ERNs members in their on-line communication, document management and event </a:t>
            </a:r>
            <a:r>
              <a:rPr lang="en-GB" dirty="0" smtClean="0"/>
              <a:t>organization</a:t>
            </a:r>
          </a:p>
          <a:p>
            <a:pPr algn="just"/>
            <a:r>
              <a:rPr lang="en-GB" dirty="0" smtClean="0"/>
              <a:t>THIS </a:t>
            </a:r>
            <a:r>
              <a:rPr lang="en-GB" dirty="0"/>
              <a:t>PLATFORM IS NOT FOR THE EXCHANGE OF PATIENT DATA (PERSONAL OR CLINICAL</a:t>
            </a:r>
            <a:r>
              <a:rPr lang="en-GB" dirty="0" smtClean="0"/>
              <a:t>)</a:t>
            </a:r>
            <a:endParaRPr lang="en-GB" dirty="0"/>
          </a:p>
          <a:p>
            <a:endParaRPr lang="en-GB" dirty="0"/>
          </a:p>
          <a:p>
            <a:pPr defTabSz="457200" fontAlgn="t"/>
            <a:endParaRPr lang="en-GB" b="1" kern="1200" dirty="0">
              <a:ln w="9525" cap="rnd" cmpd="sng" algn="ctr">
                <a:solidFill>
                  <a:srgbClr val="558ED5"/>
                </a:solidFill>
                <a:prstDash val="solid"/>
                <a:bevel/>
              </a:ln>
              <a:solidFill>
                <a:schemeClr val="lt1"/>
              </a:solidFill>
              <a:latin typeface="Myriad Pro"/>
            </a:endParaRPr>
          </a:p>
          <a:p>
            <a:endParaRPr lang="en-GB" dirty="0"/>
          </a:p>
        </p:txBody>
      </p:sp>
    </p:spTree>
    <p:extLst>
      <p:ext uri="{BB962C8B-B14F-4D97-AF65-F5344CB8AC3E}">
        <p14:creationId xmlns:p14="http://schemas.microsoft.com/office/powerpoint/2010/main" val="2855443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LU" i="1" dirty="0" err="1" smtClean="0"/>
              <a:t>European</a:t>
            </a:r>
            <a:r>
              <a:rPr lang="fr-LU" i="1" dirty="0" smtClean="0"/>
              <a:t> Reference Networks</a:t>
            </a:r>
            <a:endParaRPr lang="en-GB" i="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2495" y="2349500"/>
            <a:ext cx="7399010" cy="3849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8239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LU" dirty="0" err="1"/>
              <a:t>European</a:t>
            </a:r>
            <a:r>
              <a:rPr lang="fr-LU" dirty="0"/>
              <a:t> Reference Networks</a:t>
            </a:r>
            <a:endParaRPr lang="en-GB" dirty="0"/>
          </a:p>
        </p:txBody>
      </p:sp>
      <p:sp>
        <p:nvSpPr>
          <p:cNvPr id="3" name="Content Placeholder 2"/>
          <p:cNvSpPr>
            <a:spLocks noGrp="1"/>
          </p:cNvSpPr>
          <p:nvPr>
            <p:ph idx="1"/>
          </p:nvPr>
        </p:nvSpPr>
        <p:spPr>
          <a:xfrm>
            <a:off x="457200" y="1571625"/>
            <a:ext cx="8229600" cy="4627067"/>
          </a:xfrm>
        </p:spPr>
        <p:txBody>
          <a:bodyPr/>
          <a:lstStyle/>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71625"/>
            <a:ext cx="8064896" cy="37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5542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62100"/>
            <a:ext cx="8784976"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1030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827584" y="3212976"/>
            <a:ext cx="7772400" cy="1362075"/>
          </a:xfrm>
          <a:ln/>
        </p:spPr>
        <p:txBody>
          <a:bodyPr/>
          <a:lstStyle/>
          <a:p>
            <a:r>
              <a:rPr lang="en-US" sz="3200" dirty="0" smtClean="0">
                <a:ea typeface="Verdana" pitchFamily="34" charset="0"/>
                <a:cs typeface="Verdana" pitchFamily="34" charset="0"/>
              </a:rPr>
              <a:t>Who we are, what we do</a:t>
            </a:r>
            <a:endParaRPr lang="en-US" sz="3200" dirty="0"/>
          </a:p>
        </p:txBody>
      </p:sp>
      <p:sp>
        <p:nvSpPr>
          <p:cNvPr id="10245" name="Rectangle 5"/>
          <p:cNvSpPr>
            <a:spLocks noGrp="1" noChangeArrowheads="1"/>
          </p:cNvSpPr>
          <p:nvPr>
            <p:ph type="body" idx="1"/>
          </p:nvPr>
        </p:nvSpPr>
        <p:spPr>
          <a:xfrm>
            <a:off x="722313" y="1988841"/>
            <a:ext cx="7772400" cy="864095"/>
          </a:xfrm>
          <a:ln/>
        </p:spPr>
        <p:txBody>
          <a:bodyPr/>
          <a:lstStyle/>
          <a:p>
            <a:pPr>
              <a:spcBef>
                <a:spcPct val="0"/>
              </a:spcBef>
            </a:pPr>
            <a:r>
              <a:rPr lang="en-US" dirty="0" smtClean="0">
                <a:ea typeface="Verdana" pitchFamily="34" charset="0"/>
                <a:cs typeface="Verdana" pitchFamily="34" charset="0"/>
              </a:rPr>
              <a:t>History</a:t>
            </a:r>
            <a:r>
              <a:rPr lang="en-US" smtClean="0">
                <a:ea typeface="Verdana" pitchFamily="34" charset="0"/>
                <a:cs typeface="Verdana" pitchFamily="34" charset="0"/>
              </a:rPr>
              <a:t>, </a:t>
            </a:r>
            <a:r>
              <a:rPr lang="en-US" smtClean="0">
                <a:ea typeface="Verdana" pitchFamily="34" charset="0"/>
                <a:cs typeface="Verdana" pitchFamily="34" charset="0"/>
              </a:rPr>
              <a:t>Objectives</a:t>
            </a:r>
            <a:endParaRPr lang="en-US" dirty="0" smtClean="0">
              <a:ea typeface="Verdana" pitchFamily="34" charset="0"/>
              <a:cs typeface="Verdana" pitchFamily="34" charset="0"/>
            </a:endParaRPr>
          </a:p>
        </p:txBody>
      </p:sp>
    </p:spTree>
    <p:extLst>
      <p:ext uri="{BB962C8B-B14F-4D97-AF65-F5344CB8AC3E}">
        <p14:creationId xmlns:p14="http://schemas.microsoft.com/office/powerpoint/2010/main" val="3379868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060849"/>
            <a:ext cx="8229600"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810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628800"/>
            <a:ext cx="8229600" cy="659352"/>
          </a:xfrm>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7" y="1484784"/>
            <a:ext cx="7992889" cy="4635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3525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endParaRPr lang="en-GB" dirty="0" smtClean="0"/>
          </a:p>
          <a:p>
            <a:pPr algn="ctr"/>
            <a:r>
              <a:rPr lang="fr-BE" sz="3200" b="1" i="1" dirty="0" smtClean="0">
                <a:solidFill>
                  <a:srgbClr val="C00000"/>
                </a:solidFill>
              </a:rPr>
              <a:t>DIGITAL HEALTH</a:t>
            </a:r>
          </a:p>
        </p:txBody>
      </p:sp>
    </p:spTree>
    <p:extLst>
      <p:ext uri="{BB962C8B-B14F-4D97-AF65-F5344CB8AC3E}">
        <p14:creationId xmlns:p14="http://schemas.microsoft.com/office/powerpoint/2010/main" val="17244607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i="1" dirty="0" smtClean="0">
                <a:solidFill>
                  <a:srgbClr val="C00000"/>
                </a:solidFill>
              </a:rPr>
              <a:t>Digital </a:t>
            </a:r>
            <a:r>
              <a:rPr lang="fr-BE" i="1" dirty="0" err="1" smtClean="0">
                <a:solidFill>
                  <a:srgbClr val="C00000"/>
                </a:solidFill>
              </a:rPr>
              <a:t>health</a:t>
            </a:r>
            <a:endParaRPr lang="fr-BE" i="1" dirty="0">
              <a:solidFill>
                <a:srgbClr val="C00000"/>
              </a:solidFill>
            </a:endParaRP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fr-BE" sz="3200" b="1" dirty="0" smtClean="0"/>
              <a:t>Jas</a:t>
            </a:r>
          </a:p>
          <a:p>
            <a:pPr marL="1200150" lvl="1" indent="-457200">
              <a:buFont typeface="Courier New" panose="02070309020205020404" pitchFamily="49" charset="0"/>
              <a:buChar char="o"/>
            </a:pPr>
            <a:r>
              <a:rPr lang="en-GB" sz="3200" dirty="0" smtClean="0"/>
              <a:t>Joint </a:t>
            </a:r>
            <a:r>
              <a:rPr lang="en-GB" sz="3200" dirty="0"/>
              <a:t>Action </a:t>
            </a:r>
            <a:r>
              <a:rPr lang="en-GB" sz="3200" dirty="0" err="1"/>
              <a:t>eHealth</a:t>
            </a:r>
            <a:r>
              <a:rPr lang="en-GB" sz="3200" dirty="0"/>
              <a:t> Governance </a:t>
            </a:r>
            <a:r>
              <a:rPr lang="en-GB" sz="3200" dirty="0" smtClean="0"/>
              <a:t>	Initiative </a:t>
            </a:r>
            <a:r>
              <a:rPr lang="en-GB" sz="3200" dirty="0"/>
              <a:t>[JA-</a:t>
            </a:r>
            <a:r>
              <a:rPr lang="en-GB" sz="3200" dirty="0" err="1"/>
              <a:t>EHGov</a:t>
            </a:r>
            <a:r>
              <a:rPr lang="en-GB" sz="3200" dirty="0"/>
              <a:t>] </a:t>
            </a:r>
            <a:r>
              <a:rPr lang="en-GB" sz="3200" dirty="0" smtClean="0"/>
              <a:t> </a:t>
            </a:r>
            <a:endParaRPr lang="en-GB" sz="3200" dirty="0"/>
          </a:p>
          <a:p>
            <a:pPr marL="1200150" lvl="1" indent="-457200">
              <a:buFont typeface="Courier New" panose="02070309020205020404" pitchFamily="49" charset="0"/>
              <a:buChar char="o"/>
            </a:pPr>
            <a:r>
              <a:rPr lang="fr-LU" sz="3200" dirty="0" smtClean="0"/>
              <a:t>Action </a:t>
            </a:r>
            <a:r>
              <a:rPr lang="fr-LU" sz="3200" dirty="0" err="1" smtClean="0"/>
              <a:t>eHAction</a:t>
            </a:r>
            <a:endParaRPr lang="fr-BE" sz="3200" b="1" dirty="0" smtClean="0"/>
          </a:p>
          <a:p>
            <a:pPr marL="457200" indent="-457200">
              <a:buFont typeface="Arial" panose="020B0604020202020204" pitchFamily="34" charset="0"/>
              <a:buChar char="•"/>
            </a:pPr>
            <a:r>
              <a:rPr lang="fr-BE" sz="3200" b="1" dirty="0" err="1" smtClean="0"/>
              <a:t>PJs</a:t>
            </a:r>
            <a:endParaRPr lang="fr-BE" sz="3200" b="1" dirty="0" smtClean="0"/>
          </a:p>
        </p:txBody>
      </p:sp>
    </p:spTree>
    <p:extLst>
      <p:ext uri="{BB962C8B-B14F-4D97-AF65-F5344CB8AC3E}">
        <p14:creationId xmlns:p14="http://schemas.microsoft.com/office/powerpoint/2010/main" val="35873183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0"/>
              </a:spcBef>
            </a:pPr>
            <a:r>
              <a:rPr lang="fr-BE" sz="1400" i="1" dirty="0" smtClean="0">
                <a:solidFill>
                  <a:srgbClr val="C00000"/>
                </a:solidFill>
              </a:rPr>
              <a:t/>
            </a:r>
            <a:br>
              <a:rPr lang="fr-BE" sz="1400" i="1" dirty="0" smtClean="0">
                <a:solidFill>
                  <a:srgbClr val="C00000"/>
                </a:solidFill>
              </a:rPr>
            </a:br>
            <a:r>
              <a:rPr lang="fr-BE" sz="1400" i="1" dirty="0">
                <a:solidFill>
                  <a:srgbClr val="C00000"/>
                </a:solidFill>
              </a:rPr>
              <a:t/>
            </a:r>
            <a:br>
              <a:rPr lang="fr-BE" sz="1400" i="1" dirty="0">
                <a:solidFill>
                  <a:srgbClr val="C00000"/>
                </a:solidFill>
              </a:rPr>
            </a:br>
            <a:r>
              <a:rPr lang="fr-BE" sz="2400" i="1" dirty="0" smtClean="0">
                <a:solidFill>
                  <a:srgbClr val="C00000"/>
                </a:solidFill>
              </a:rPr>
              <a:t>Digital </a:t>
            </a:r>
            <a:r>
              <a:rPr lang="fr-BE" sz="2400" i="1" dirty="0" err="1" smtClean="0">
                <a:solidFill>
                  <a:srgbClr val="C00000"/>
                </a:solidFill>
              </a:rPr>
              <a:t>health</a:t>
            </a:r>
            <a:r>
              <a:rPr lang="fr-BE" sz="2400" i="1" dirty="0" smtClean="0">
                <a:solidFill>
                  <a:srgbClr val="C00000"/>
                </a:solidFill>
              </a:rPr>
              <a:t/>
            </a:r>
            <a:br>
              <a:rPr lang="fr-BE" sz="2400" i="1" dirty="0" smtClean="0">
                <a:solidFill>
                  <a:srgbClr val="C00000"/>
                </a:solidFill>
              </a:rPr>
            </a:br>
            <a:r>
              <a:rPr lang="fr-BE" sz="1400" i="1" dirty="0">
                <a:solidFill>
                  <a:srgbClr val="C00000"/>
                </a:solidFill>
              </a:rPr>
              <a:t/>
            </a:r>
            <a:br>
              <a:rPr lang="fr-BE" sz="1400" i="1" dirty="0">
                <a:solidFill>
                  <a:srgbClr val="C00000"/>
                </a:solidFill>
              </a:rPr>
            </a:br>
            <a:r>
              <a:rPr lang="en-GB" sz="1800" dirty="0" smtClean="0"/>
              <a:t>Joint </a:t>
            </a:r>
            <a:r>
              <a:rPr lang="en-GB" sz="1800" dirty="0"/>
              <a:t>Action eHealth Governance Initiative </a:t>
            </a:r>
            <a:r>
              <a:rPr lang="en-GB" sz="1800" dirty="0" smtClean="0"/>
              <a:t>(JA-</a:t>
            </a:r>
            <a:r>
              <a:rPr lang="en-GB" sz="1800" dirty="0" err="1" smtClean="0"/>
              <a:t>EHGov</a:t>
            </a:r>
            <a:r>
              <a:rPr lang="en-GB" sz="1800" dirty="0" smtClean="0"/>
              <a:t>)</a:t>
            </a:r>
            <a:r>
              <a:rPr lang="en-GB" sz="1800" dirty="0"/>
              <a:t/>
            </a:r>
            <a:br>
              <a:rPr lang="en-GB" sz="1800" dirty="0"/>
            </a:br>
            <a:r>
              <a:rPr lang="en-GB" sz="1800" dirty="0"/>
              <a:t>Start date: 01/02/2011 / End date: 01/12/2014 </a:t>
            </a:r>
            <a:r>
              <a:rPr lang="fr-LU" sz="1800" dirty="0"/>
              <a:t/>
            </a:r>
            <a:br>
              <a:rPr lang="fr-LU" sz="1800" dirty="0"/>
            </a:br>
            <a:endParaRPr lang="fr-BE" sz="1800" dirty="0"/>
          </a:p>
        </p:txBody>
      </p:sp>
      <p:sp>
        <p:nvSpPr>
          <p:cNvPr id="3" name="Content Placeholder 2"/>
          <p:cNvSpPr>
            <a:spLocks noGrp="1"/>
          </p:cNvSpPr>
          <p:nvPr>
            <p:ph sz="half" idx="1"/>
          </p:nvPr>
        </p:nvSpPr>
        <p:spPr>
          <a:xfrm>
            <a:off x="471488" y="2708920"/>
            <a:ext cx="4038600" cy="3456484"/>
          </a:xfrm>
        </p:spPr>
        <p:txBody>
          <a:bodyPr/>
          <a:lstStyle/>
          <a:p>
            <a:pPr marL="285750" indent="-285750">
              <a:buFont typeface="Arial" panose="020B0604020202020204" pitchFamily="34" charset="0"/>
              <a:buChar char="•"/>
            </a:pPr>
            <a:r>
              <a:rPr lang="fr-LU" sz="1800" b="1" dirty="0">
                <a:solidFill>
                  <a:srgbClr val="FF0000"/>
                </a:solidFill>
              </a:rPr>
              <a:t>A</a:t>
            </a:r>
            <a:r>
              <a:rPr lang="en-GB" sz="1800" b="1" dirty="0" err="1">
                <a:solidFill>
                  <a:srgbClr val="FF0000"/>
                </a:solidFill>
              </a:rPr>
              <a:t>im</a:t>
            </a:r>
            <a:r>
              <a:rPr lang="en-GB" sz="1800" b="1" dirty="0">
                <a:solidFill>
                  <a:srgbClr val="FF0000"/>
                </a:solidFill>
              </a:rPr>
              <a:t> </a:t>
            </a:r>
            <a:r>
              <a:rPr lang="en-GB" sz="1800" dirty="0"/>
              <a:t>to support the eHealth Governance Initiative (</a:t>
            </a:r>
            <a:r>
              <a:rPr lang="en-GB" sz="1800" dirty="0" err="1"/>
              <a:t>eHGI</a:t>
            </a:r>
            <a:r>
              <a:rPr lang="en-GB" sz="1800" dirty="0"/>
              <a:t>) which functions as a platform for technical &amp; political co-operation between Member States on eHealth including their relationship with eHealth Stakeholder Groups which include EU level organisations representing health professionals, hospitals, patients, standards developing organisations &amp; industry</a:t>
            </a:r>
          </a:p>
          <a:p>
            <a:endParaRPr lang="fr-BE" dirty="0"/>
          </a:p>
        </p:txBody>
      </p:sp>
      <p:sp>
        <p:nvSpPr>
          <p:cNvPr id="4" name="Content Placeholder 3"/>
          <p:cNvSpPr>
            <a:spLocks noGrp="1"/>
          </p:cNvSpPr>
          <p:nvPr>
            <p:ph sz="half" idx="2"/>
          </p:nvPr>
        </p:nvSpPr>
        <p:spPr>
          <a:xfrm>
            <a:off x="4648200" y="2924944"/>
            <a:ext cx="4038600" cy="3096444"/>
          </a:xfrm>
        </p:spPr>
        <p:txBody>
          <a:bodyPr/>
          <a:lstStyle/>
          <a:p>
            <a:r>
              <a:rPr lang="en-GB" sz="1800" b="1" dirty="0">
                <a:solidFill>
                  <a:srgbClr val="FF0000"/>
                </a:solidFill>
              </a:rPr>
              <a:t>Results</a:t>
            </a:r>
            <a:r>
              <a:rPr lang="en-GB" sz="1800" dirty="0"/>
              <a:t> (recommendations, guidelines) have furthermore supported the work of the eHealth Network set up in accordance with Art.14 of the Directive on patients` rights in cross-border healthcare</a:t>
            </a:r>
          </a:p>
          <a:p>
            <a:endParaRPr lang="fr-BE" dirty="0"/>
          </a:p>
        </p:txBody>
      </p:sp>
    </p:spTree>
    <p:extLst>
      <p:ext uri="{BB962C8B-B14F-4D97-AF65-F5344CB8AC3E}">
        <p14:creationId xmlns:p14="http://schemas.microsoft.com/office/powerpoint/2010/main" val="3470684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LU" i="1" dirty="0" err="1" smtClean="0">
                <a:solidFill>
                  <a:srgbClr val="C00000"/>
                </a:solidFill>
              </a:rPr>
              <a:t>eHealth</a:t>
            </a:r>
            <a:r>
              <a:rPr lang="fr-LU" i="1" dirty="0" smtClean="0">
                <a:solidFill>
                  <a:srgbClr val="C00000"/>
                </a:solidFill>
              </a:rPr>
              <a:t> / </a:t>
            </a:r>
            <a:r>
              <a:rPr lang="fr-LU" i="1" dirty="0" err="1" smtClean="0">
                <a:solidFill>
                  <a:srgbClr val="C00000"/>
                </a:solidFill>
              </a:rPr>
              <a:t>eHAction</a:t>
            </a:r>
            <a:r>
              <a:rPr lang="fr-LU" i="1" dirty="0" smtClean="0">
                <a:solidFill>
                  <a:srgbClr val="C00000"/>
                </a:solidFill>
              </a:rPr>
              <a:t> </a:t>
            </a:r>
            <a:endParaRPr lang="en-GB" i="1" dirty="0">
              <a:solidFill>
                <a:srgbClr val="C00000"/>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541662"/>
            <a:ext cx="8229600" cy="3465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9990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LU" i="1" dirty="0" err="1">
                <a:solidFill>
                  <a:srgbClr val="C00000"/>
                </a:solidFill>
              </a:rPr>
              <a:t>eHealth</a:t>
            </a:r>
            <a:r>
              <a:rPr lang="fr-LU" i="1" dirty="0">
                <a:solidFill>
                  <a:srgbClr val="C00000"/>
                </a:solidFill>
              </a:rPr>
              <a:t> / </a:t>
            </a:r>
            <a:r>
              <a:rPr lang="fr-LU" i="1" dirty="0" err="1">
                <a:solidFill>
                  <a:srgbClr val="C00000"/>
                </a:solidFill>
              </a:rPr>
              <a:t>eHAction</a:t>
            </a:r>
            <a:r>
              <a:rPr lang="fr-LU" i="1" dirty="0">
                <a:solidFill>
                  <a:srgbClr val="C00000"/>
                </a:solidFill>
              </a:rPr>
              <a:t> </a:t>
            </a:r>
            <a:endParaRPr lang="en-GB" i="1"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515599"/>
            <a:ext cx="8229600" cy="3517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9227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i="1" dirty="0">
                <a:solidFill>
                  <a:srgbClr val="C00000"/>
                </a:solidFill>
              </a:rPr>
              <a:t>Digital </a:t>
            </a:r>
            <a:r>
              <a:rPr lang="fr-BE" i="1" dirty="0" err="1" smtClean="0">
                <a:solidFill>
                  <a:srgbClr val="C00000"/>
                </a:solidFill>
              </a:rPr>
              <a:t>health</a:t>
            </a:r>
            <a:r>
              <a:rPr lang="fr-BE" i="1" dirty="0" smtClean="0">
                <a:solidFill>
                  <a:srgbClr val="C00000"/>
                </a:solidFill>
              </a:rPr>
              <a:t> / Future</a:t>
            </a:r>
            <a:endParaRPr lang="en-GB" i="1" dirty="0"/>
          </a:p>
        </p:txBody>
      </p:sp>
      <p:sp>
        <p:nvSpPr>
          <p:cNvPr id="3" name="Content Placeholder 2"/>
          <p:cNvSpPr>
            <a:spLocks noGrp="1"/>
          </p:cNvSpPr>
          <p:nvPr>
            <p:ph idx="1"/>
          </p:nvPr>
        </p:nvSpPr>
        <p:spPr/>
        <p:txBody>
          <a:bodyPr/>
          <a:lstStyle/>
          <a:p>
            <a:r>
              <a:rPr lang="en-GB" b="1" i="1" dirty="0"/>
              <a:t>Best Practices &amp; Digital Strategy: Policies and best practices to prevent, control and manage NCDs across populations</a:t>
            </a:r>
            <a:endParaRPr lang="fr-BE" dirty="0"/>
          </a:p>
          <a:p>
            <a:endParaRPr lang="en-GB" dirty="0"/>
          </a:p>
        </p:txBody>
      </p:sp>
    </p:spTree>
    <p:extLst>
      <p:ext uri="{BB962C8B-B14F-4D97-AF65-F5344CB8AC3E}">
        <p14:creationId xmlns:p14="http://schemas.microsoft.com/office/powerpoint/2010/main" val="8846868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LU" dirty="0" smtClean="0">
                <a:solidFill>
                  <a:srgbClr val="FF0000"/>
                </a:solidFill>
              </a:rPr>
              <a:t>ESF+</a:t>
            </a:r>
            <a:endParaRPr lang="en-GB" dirty="0">
              <a:solidFill>
                <a:srgbClr val="FF0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2711" y="2565400"/>
            <a:ext cx="8158578" cy="3633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0991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852936"/>
            <a:ext cx="7772400" cy="2916039"/>
          </a:xfrm>
        </p:spPr>
        <p:txBody>
          <a:bodyPr/>
          <a:lstStyle/>
          <a:p>
            <a:r>
              <a:rPr lang="fr-BE" dirty="0" err="1" smtClean="0">
                <a:solidFill>
                  <a:srgbClr val="C00000"/>
                </a:solidFill>
              </a:rPr>
              <a:t>Further</a:t>
            </a:r>
            <a:r>
              <a:rPr lang="fr-BE" dirty="0" smtClean="0">
                <a:solidFill>
                  <a:srgbClr val="C00000"/>
                </a:solidFill>
              </a:rPr>
              <a:t> Information</a:t>
            </a:r>
            <a:endParaRPr lang="en-GB" dirty="0">
              <a:solidFill>
                <a:srgbClr val="C00000"/>
              </a:solidFill>
            </a:endParaRPr>
          </a:p>
        </p:txBody>
      </p:sp>
      <p:sp>
        <p:nvSpPr>
          <p:cNvPr id="3" name="Text Placeholder 2"/>
          <p:cNvSpPr>
            <a:spLocks noGrp="1"/>
          </p:cNvSpPr>
          <p:nvPr>
            <p:ph type="body" idx="1"/>
          </p:nvPr>
        </p:nvSpPr>
        <p:spPr>
          <a:xfrm>
            <a:off x="755576" y="1556793"/>
            <a:ext cx="7772400" cy="792088"/>
          </a:xfrm>
        </p:spPr>
        <p:txBody>
          <a:bodyPr/>
          <a:lstStyle/>
          <a:p>
            <a:endParaRPr lang="en-GB" dirty="0"/>
          </a:p>
        </p:txBody>
      </p:sp>
    </p:spTree>
    <p:extLst>
      <p:ext uri="{BB962C8B-B14F-4D97-AF65-F5344CB8AC3E}">
        <p14:creationId xmlns:p14="http://schemas.microsoft.com/office/powerpoint/2010/main" val="3931863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LU" dirty="0" smtClean="0"/>
              <a:t>WHO WE ARE?</a:t>
            </a:r>
            <a:br>
              <a:rPr lang="fr-LU" dirty="0" smtClean="0"/>
            </a:br>
            <a:endParaRPr lang="en-GB"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9297" y="2565400"/>
            <a:ext cx="6965405" cy="3633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70215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LU" dirty="0" err="1" smtClean="0">
                <a:solidFill>
                  <a:srgbClr val="3166CF"/>
                </a:solidFill>
              </a:rPr>
              <a:t>Useful</a:t>
            </a:r>
            <a:r>
              <a:rPr lang="fr-LU" dirty="0" smtClean="0">
                <a:solidFill>
                  <a:srgbClr val="3166CF"/>
                </a:solidFill>
              </a:rPr>
              <a:t> links</a:t>
            </a:r>
            <a:endParaRPr lang="en-GB" dirty="0">
              <a:solidFill>
                <a:srgbClr val="3166CF"/>
              </a:solidFill>
            </a:endParaRPr>
          </a:p>
        </p:txBody>
      </p:sp>
      <p:sp>
        <p:nvSpPr>
          <p:cNvPr id="4" name="Content Placeholder 3">
            <a:hlinkClick r:id="rId3"/>
          </p:cNvPr>
          <p:cNvSpPr>
            <a:spLocks noGrp="1"/>
          </p:cNvSpPr>
          <p:nvPr>
            <p:ph idx="1"/>
          </p:nvPr>
        </p:nvSpPr>
        <p:spPr>
          <a:xfrm>
            <a:off x="323528" y="2622828"/>
            <a:ext cx="4248472" cy="1310228"/>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marL="0" indent="0" fontAlgn="auto">
              <a:spcBef>
                <a:spcPts val="0"/>
              </a:spcBef>
              <a:spcAft>
                <a:spcPts val="0"/>
              </a:spcAft>
              <a:buNone/>
            </a:pPr>
            <a:endParaRPr lang="en-GB" sz="1600" b="1" dirty="0" smtClean="0">
              <a:solidFill>
                <a:schemeClr val="tx1"/>
              </a:solidFill>
            </a:endParaRPr>
          </a:p>
          <a:p>
            <a:pPr marL="0" indent="0" fontAlgn="auto">
              <a:spcBef>
                <a:spcPts val="0"/>
              </a:spcBef>
              <a:spcAft>
                <a:spcPts val="0"/>
              </a:spcAft>
              <a:buNone/>
            </a:pPr>
            <a:endParaRPr lang="en-GB" sz="1600" dirty="0">
              <a:solidFill>
                <a:schemeClr val="tx1"/>
              </a:solidFill>
            </a:endParaRPr>
          </a:p>
          <a:p>
            <a:pPr marL="0" indent="0" fontAlgn="auto">
              <a:spcBef>
                <a:spcPts val="0"/>
              </a:spcBef>
              <a:spcAft>
                <a:spcPts val="0"/>
              </a:spcAft>
              <a:buNone/>
            </a:pPr>
            <a:endParaRPr lang="en-GB" sz="1600" dirty="0" smtClean="0">
              <a:solidFill>
                <a:schemeClr val="tx1"/>
              </a:solidFill>
            </a:endParaRPr>
          </a:p>
          <a:p>
            <a:pPr marL="0" indent="0" algn="ctr" fontAlgn="auto">
              <a:spcBef>
                <a:spcPts val="0"/>
              </a:spcBef>
              <a:spcAft>
                <a:spcPts val="0"/>
              </a:spcAft>
              <a:buNone/>
            </a:pPr>
            <a:r>
              <a:rPr lang="en-GB" sz="1600" b="1" dirty="0" smtClean="0">
                <a:solidFill>
                  <a:schemeClr val="tx1"/>
                </a:solidFill>
              </a:rPr>
              <a:t>European </a:t>
            </a:r>
            <a:r>
              <a:rPr lang="en-GB" sz="1600" b="1" dirty="0">
                <a:solidFill>
                  <a:schemeClr val="tx1"/>
                </a:solidFill>
              </a:rPr>
              <a:t>Commission Directorate-General for Health and Food Safety (SANTE) website</a:t>
            </a:r>
          </a:p>
          <a:p>
            <a:pPr marL="0" indent="0" algn="ctr" fontAlgn="auto">
              <a:spcBef>
                <a:spcPts val="0"/>
              </a:spcBef>
              <a:spcAft>
                <a:spcPts val="0"/>
              </a:spcAft>
              <a:buNone/>
            </a:pPr>
            <a:r>
              <a:rPr lang="en-GB" sz="1600" b="1" dirty="0">
                <a:solidFill>
                  <a:schemeClr val="tx1"/>
                </a:solidFill>
              </a:rPr>
              <a:t>https://ec.europa.eu/health/home_en</a:t>
            </a:r>
          </a:p>
          <a:p>
            <a:pPr marL="0" indent="0" fontAlgn="auto">
              <a:spcBef>
                <a:spcPts val="0"/>
              </a:spcBef>
              <a:spcAft>
                <a:spcPts val="0"/>
              </a:spcAft>
              <a:buNone/>
            </a:pPr>
            <a:endParaRPr lang="en-GB" sz="1600" b="1" dirty="0">
              <a:solidFill>
                <a:schemeClr val="tx1"/>
              </a:solidFill>
              <a:latin typeface="Myriad Pro"/>
              <a:ea typeface="+mn-ea"/>
              <a:cs typeface="+mn-cs"/>
            </a:endParaRPr>
          </a:p>
          <a:p>
            <a:pPr marL="0" indent="0" algn="ctr" fontAlgn="auto">
              <a:spcBef>
                <a:spcPts val="0"/>
              </a:spcBef>
              <a:spcAft>
                <a:spcPts val="0"/>
              </a:spcAft>
              <a:buNone/>
            </a:pPr>
            <a:endParaRPr lang="en-GB" sz="1400" b="1" dirty="0">
              <a:solidFill>
                <a:schemeClr val="tx1"/>
              </a:solidFill>
              <a:latin typeface="Myriad Pro"/>
              <a:ea typeface="+mn-ea"/>
              <a:cs typeface="+mn-cs"/>
            </a:endParaRPr>
          </a:p>
          <a:p>
            <a:pPr marL="0" indent="0" fontAlgn="auto">
              <a:spcBef>
                <a:spcPts val="0"/>
              </a:spcBef>
              <a:spcAft>
                <a:spcPts val="0"/>
              </a:spcAft>
              <a:buNone/>
            </a:pPr>
            <a:endParaRPr lang="en-GB" sz="1600" b="1" dirty="0" smtClean="0">
              <a:solidFill>
                <a:schemeClr val="tx1"/>
              </a:solidFill>
            </a:endParaRPr>
          </a:p>
          <a:p>
            <a:pPr marL="0" indent="0" fontAlgn="auto">
              <a:spcBef>
                <a:spcPts val="0"/>
              </a:spcBef>
              <a:spcAft>
                <a:spcPts val="0"/>
              </a:spcAft>
              <a:buNone/>
            </a:pPr>
            <a:endParaRPr lang="en-GB" sz="1600" b="1" dirty="0" smtClean="0">
              <a:solidFill>
                <a:schemeClr val="tx1"/>
              </a:solidFill>
            </a:endParaRPr>
          </a:p>
        </p:txBody>
      </p:sp>
      <p:sp>
        <p:nvSpPr>
          <p:cNvPr id="6" name="Rectangle 5">
            <a:hlinkClick r:id="rId4"/>
          </p:cNvPr>
          <p:cNvSpPr/>
          <p:nvPr/>
        </p:nvSpPr>
        <p:spPr>
          <a:xfrm>
            <a:off x="4716016" y="1916832"/>
            <a:ext cx="4355976" cy="1080120"/>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defTabSz="457200" fontAlgn="auto">
              <a:spcBef>
                <a:spcPts val="0"/>
              </a:spcBef>
              <a:spcAft>
                <a:spcPts val="0"/>
              </a:spcAft>
            </a:pPr>
            <a:r>
              <a:rPr lang="en-GB" sz="1600" b="1" dirty="0" err="1" smtClean="0">
                <a:solidFill>
                  <a:schemeClr val="tx1"/>
                </a:solidFill>
                <a:latin typeface="Myriad Pro"/>
              </a:rPr>
              <a:t>Chafea</a:t>
            </a:r>
            <a:r>
              <a:rPr lang="en-GB" sz="1600" b="1" dirty="0" smtClean="0">
                <a:solidFill>
                  <a:schemeClr val="tx1"/>
                </a:solidFill>
                <a:latin typeface="Myriad Pro"/>
              </a:rPr>
              <a:t> Project </a:t>
            </a:r>
            <a:r>
              <a:rPr lang="en-GB" sz="1600" b="1" dirty="0">
                <a:solidFill>
                  <a:schemeClr val="tx1"/>
                </a:solidFill>
                <a:latin typeface="Myriad Pro"/>
              </a:rPr>
              <a:t>Database (</a:t>
            </a:r>
            <a:r>
              <a:rPr lang="en-GB" sz="1600" b="1" dirty="0" smtClean="0">
                <a:solidFill>
                  <a:schemeClr val="tx1"/>
                </a:solidFill>
                <a:latin typeface="Myriad Pro"/>
              </a:rPr>
              <a:t>2003-2019):</a:t>
            </a:r>
          </a:p>
          <a:p>
            <a:pPr algn="ctr" defTabSz="457200" fontAlgn="auto">
              <a:spcBef>
                <a:spcPts val="0"/>
              </a:spcBef>
              <a:spcAft>
                <a:spcPts val="0"/>
              </a:spcAft>
            </a:pPr>
            <a:r>
              <a:rPr lang="en-GB" sz="1400" dirty="0">
                <a:solidFill>
                  <a:schemeClr val="tx1"/>
                </a:solidFill>
                <a:latin typeface="Myriad Pro"/>
              </a:rPr>
              <a:t>https://webgate.ec.europa.eu/chafea_pdb/health/</a:t>
            </a:r>
            <a:endParaRPr lang="en-GB" sz="1400" b="1" dirty="0">
              <a:solidFill>
                <a:schemeClr val="tx1"/>
              </a:solidFill>
              <a:latin typeface="Myriad Pro"/>
            </a:endParaRPr>
          </a:p>
        </p:txBody>
      </p:sp>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024" y="3140968"/>
            <a:ext cx="4283968" cy="28618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Content Placeholder 3">
            <a:hlinkClick r:id="rId3"/>
          </p:cNvPr>
          <p:cNvSpPr txBox="1">
            <a:spLocks/>
          </p:cNvSpPr>
          <p:nvPr/>
        </p:nvSpPr>
        <p:spPr bwMode="auto">
          <a:xfrm>
            <a:off x="300668" y="4191969"/>
            <a:ext cx="4248472" cy="1800200"/>
          </a:xfrm>
          <a:prstGeom prst="rect">
            <a:avLst/>
          </a:prstGeom>
          <a:extLst/>
        </p:spPr>
        <p:style>
          <a:lnRef idx="1">
            <a:schemeClr val="accent5"/>
          </a:lnRef>
          <a:fillRef idx="3">
            <a:schemeClr val="accent5"/>
          </a:fillRef>
          <a:effectRef idx="2">
            <a:schemeClr val="accent5"/>
          </a:effectRef>
          <a:fontRef idx="minor">
            <a:schemeClr val="lt1"/>
          </a:fontRef>
        </p:style>
        <p:txBody>
          <a:bodyPr vert="horz" wrap="square" lIns="396000" tIns="45720" rIns="91440" bIns="45720" numCol="1" rtlCol="0" anchor="ctr" anchorCtr="0" compatLnSpc="1">
            <a:prstTxWarp prst="textNoShape">
              <a:avLst/>
            </a:prstTxWarp>
          </a:bodyPr>
          <a:lstStyle>
            <a:lvl1pPr marL="342900" indent="-342900" algn="l" defTabSz="457200" rtl="0" eaLnBrk="0" fontAlgn="base" hangingPunct="0">
              <a:spcBef>
                <a:spcPct val="20000"/>
              </a:spcBef>
              <a:spcAft>
                <a:spcPct val="0"/>
              </a:spcAft>
              <a:buClr>
                <a:srgbClr val="FFC000"/>
              </a:buClr>
              <a:buFont typeface="Arial" pitchFamily="34" charset="0"/>
              <a:buChar char="•"/>
              <a:defRPr sz="2400" kern="1200">
                <a:solidFill>
                  <a:srgbClr val="255373"/>
                </a:solidFill>
                <a:latin typeface="Myriad Pro" charset="0"/>
                <a:ea typeface="Myriad Pro" charset="0"/>
                <a:cs typeface="Myriad Pro" charset="0"/>
              </a:defRPr>
            </a:lvl1pPr>
            <a:lvl2pPr marL="651600" indent="-285750" algn="l" defTabSz="457200" rtl="0" eaLnBrk="0" fontAlgn="base" hangingPunct="0">
              <a:spcBef>
                <a:spcPct val="20000"/>
              </a:spcBef>
              <a:spcAft>
                <a:spcPct val="0"/>
              </a:spcAft>
              <a:buClr>
                <a:srgbClr val="FFC000"/>
              </a:buClr>
              <a:buFont typeface="Arial" charset="0"/>
              <a:buChar char="•"/>
              <a:defRPr sz="2000" kern="1200">
                <a:solidFill>
                  <a:srgbClr val="255373"/>
                </a:solidFill>
                <a:latin typeface="Myriad Pro" charset="0"/>
                <a:ea typeface="Myriad Pro" charset="0"/>
                <a:cs typeface="Myriad Pro" charset="0"/>
              </a:defRPr>
            </a:lvl2pPr>
            <a:lvl3pPr marL="891000" indent="-228600" algn="l" defTabSz="457200" rtl="0" eaLnBrk="0" fontAlgn="base" hangingPunct="0">
              <a:spcBef>
                <a:spcPct val="20000"/>
              </a:spcBef>
              <a:spcAft>
                <a:spcPct val="0"/>
              </a:spcAft>
              <a:buClr>
                <a:srgbClr val="E6753F"/>
              </a:buClr>
              <a:buFont typeface="Arial" pitchFamily="34" charset="0"/>
              <a:buChar char="•"/>
              <a:defRPr kern="1200">
                <a:solidFill>
                  <a:srgbClr val="255373"/>
                </a:solidFill>
                <a:latin typeface="verdana" charset="0"/>
                <a:ea typeface="+mn-ea"/>
                <a:cs typeface="+mn-cs"/>
              </a:defRPr>
            </a:lvl3pPr>
            <a:lvl4pPr marL="1144800" indent="-228600" algn="l" defTabSz="457200" rtl="0" eaLnBrk="0" fontAlgn="base" hangingPunct="0">
              <a:spcBef>
                <a:spcPct val="20000"/>
              </a:spcBef>
              <a:spcAft>
                <a:spcPct val="0"/>
              </a:spcAft>
              <a:buClr>
                <a:srgbClr val="E6753F"/>
              </a:buClr>
              <a:buFont typeface="Arial" charset="0"/>
              <a:buChar char="•"/>
              <a:defRPr sz="1600" kern="1200">
                <a:solidFill>
                  <a:srgbClr val="255373"/>
                </a:solidFill>
                <a:latin typeface="verdana" charset="0"/>
                <a:ea typeface="+mn-ea"/>
                <a:cs typeface="+mn-cs"/>
              </a:defRPr>
            </a:lvl4pPr>
            <a:lvl5pPr marL="1386000" indent="-228600" algn="l" defTabSz="457200" rtl="0" eaLnBrk="0" fontAlgn="base" hangingPunct="0">
              <a:spcBef>
                <a:spcPct val="20000"/>
              </a:spcBef>
              <a:spcAft>
                <a:spcPct val="0"/>
              </a:spcAft>
              <a:buClr>
                <a:srgbClr val="E6753F"/>
              </a:buClr>
              <a:buFont typeface="Arial" charset="0"/>
              <a:buChar char="•"/>
              <a:defRPr sz="1400" kern="1200" baseline="0">
                <a:solidFill>
                  <a:srgbClr val="255373"/>
                </a:solidFill>
                <a:latin typeface="verdana" charset="0"/>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fontAlgn="auto">
              <a:spcBef>
                <a:spcPts val="0"/>
              </a:spcBef>
              <a:spcAft>
                <a:spcPts val="0"/>
              </a:spcAft>
              <a:buNone/>
            </a:pPr>
            <a:endParaRPr lang="en-GB" sz="1600" dirty="0" smtClean="0">
              <a:solidFill>
                <a:schemeClr val="tx1"/>
              </a:solidFill>
            </a:endParaRPr>
          </a:p>
          <a:p>
            <a:pPr marL="0" indent="0" fontAlgn="auto">
              <a:spcBef>
                <a:spcPts val="0"/>
              </a:spcBef>
              <a:spcAft>
                <a:spcPts val="0"/>
              </a:spcAft>
              <a:buNone/>
            </a:pPr>
            <a:endParaRPr lang="en-GB" sz="1600" dirty="0">
              <a:solidFill>
                <a:schemeClr val="tx1"/>
              </a:solidFill>
            </a:endParaRPr>
          </a:p>
          <a:p>
            <a:pPr marL="0" indent="0" fontAlgn="auto">
              <a:spcBef>
                <a:spcPts val="0"/>
              </a:spcBef>
              <a:spcAft>
                <a:spcPts val="0"/>
              </a:spcAft>
              <a:buNone/>
            </a:pPr>
            <a:endParaRPr lang="en-GB" sz="1600" dirty="0" smtClean="0">
              <a:solidFill>
                <a:schemeClr val="tx1"/>
              </a:solidFill>
            </a:endParaRPr>
          </a:p>
          <a:p>
            <a:pPr marL="0" indent="0" algn="ctr">
              <a:buNone/>
            </a:pPr>
            <a:endParaRPr lang="it-IT" sz="1600" dirty="0" smtClean="0">
              <a:solidFill>
                <a:schemeClr val="tx1"/>
              </a:solidFill>
            </a:endParaRPr>
          </a:p>
          <a:p>
            <a:pPr marL="0" indent="0" algn="ctr">
              <a:buNone/>
            </a:pPr>
            <a:endParaRPr lang="it-IT" sz="1600" dirty="0">
              <a:solidFill>
                <a:schemeClr val="tx1"/>
              </a:solidFill>
            </a:endParaRPr>
          </a:p>
          <a:p>
            <a:pPr marL="0" indent="0" algn="ctr">
              <a:buNone/>
            </a:pPr>
            <a:r>
              <a:rPr lang="it-IT" sz="1600" dirty="0" err="1" smtClean="0">
                <a:solidFill>
                  <a:schemeClr val="tx1"/>
                </a:solidFill>
              </a:rPr>
              <a:t>Chafea</a:t>
            </a:r>
            <a:r>
              <a:rPr lang="it-IT" sz="1600" dirty="0" smtClean="0">
                <a:solidFill>
                  <a:schemeClr val="tx1"/>
                </a:solidFill>
              </a:rPr>
              <a:t> </a:t>
            </a:r>
            <a:r>
              <a:rPr lang="it-IT" sz="1600" dirty="0">
                <a:solidFill>
                  <a:schemeClr val="tx1"/>
                </a:solidFill>
              </a:rPr>
              <a:t>Website</a:t>
            </a:r>
            <a:endParaRPr lang="en-GB" sz="1600" dirty="0">
              <a:solidFill>
                <a:schemeClr val="tx1"/>
              </a:solidFill>
            </a:endParaRPr>
          </a:p>
          <a:p>
            <a:pPr marL="0" indent="0" algn="ctr">
              <a:buNone/>
            </a:pPr>
            <a:r>
              <a:rPr lang="it-IT" sz="1600" dirty="0">
                <a:solidFill>
                  <a:schemeClr val="tx1"/>
                </a:solidFill>
              </a:rPr>
              <a:t>https://ec.europa.eu/chafea/health/index_en.htm </a:t>
            </a:r>
            <a:endParaRPr lang="en-GB" sz="1600" dirty="0">
              <a:solidFill>
                <a:schemeClr val="tx1"/>
              </a:solidFill>
            </a:endParaRPr>
          </a:p>
          <a:p>
            <a:pPr marL="0" indent="0" fontAlgn="auto">
              <a:spcBef>
                <a:spcPts val="0"/>
              </a:spcBef>
              <a:spcAft>
                <a:spcPts val="0"/>
              </a:spcAft>
              <a:buNone/>
            </a:pPr>
            <a:endParaRPr lang="en-GB" sz="1600" dirty="0">
              <a:solidFill>
                <a:schemeClr val="tx1"/>
              </a:solidFill>
            </a:endParaRPr>
          </a:p>
          <a:p>
            <a:pPr marL="0" indent="0" fontAlgn="auto">
              <a:spcBef>
                <a:spcPts val="0"/>
              </a:spcBef>
              <a:spcAft>
                <a:spcPts val="0"/>
              </a:spcAft>
              <a:buNone/>
            </a:pPr>
            <a:endParaRPr lang="en-GB" sz="1600" dirty="0" smtClean="0">
              <a:solidFill>
                <a:schemeClr val="tx1"/>
              </a:solidFill>
            </a:endParaRPr>
          </a:p>
          <a:p>
            <a:pPr marL="0" indent="0" fontAlgn="auto">
              <a:spcBef>
                <a:spcPts val="0"/>
              </a:spcBef>
              <a:spcAft>
                <a:spcPts val="0"/>
              </a:spcAft>
              <a:buFont typeface="Arial" pitchFamily="34" charset="0"/>
              <a:buNone/>
            </a:pPr>
            <a:endParaRPr lang="en-GB" sz="1600" b="1" dirty="0" smtClean="0">
              <a:solidFill>
                <a:schemeClr val="tx1"/>
              </a:solidFill>
            </a:endParaRPr>
          </a:p>
          <a:p>
            <a:pPr marL="0" indent="0" fontAlgn="auto">
              <a:spcBef>
                <a:spcPts val="0"/>
              </a:spcBef>
              <a:spcAft>
                <a:spcPts val="0"/>
              </a:spcAft>
              <a:buFont typeface="Arial" pitchFamily="34" charset="0"/>
              <a:buNone/>
            </a:pPr>
            <a:endParaRPr lang="en-GB" sz="1600" b="1" dirty="0" smtClean="0">
              <a:solidFill>
                <a:schemeClr val="tx1"/>
              </a:solidFill>
              <a:latin typeface="Myriad Pro"/>
              <a:ea typeface="+mn-ea"/>
              <a:cs typeface="+mn-cs"/>
            </a:endParaRPr>
          </a:p>
          <a:p>
            <a:pPr marL="0" indent="0" algn="ctr" fontAlgn="auto">
              <a:spcBef>
                <a:spcPts val="0"/>
              </a:spcBef>
              <a:spcAft>
                <a:spcPts val="0"/>
              </a:spcAft>
              <a:buFont typeface="Arial" pitchFamily="34" charset="0"/>
              <a:buNone/>
            </a:pPr>
            <a:endParaRPr lang="en-GB" sz="1400" b="1" dirty="0" smtClean="0">
              <a:solidFill>
                <a:schemeClr val="tx1"/>
              </a:solidFill>
              <a:latin typeface="Myriad Pro"/>
              <a:ea typeface="+mn-ea"/>
              <a:cs typeface="+mn-cs"/>
            </a:endParaRPr>
          </a:p>
          <a:p>
            <a:pPr marL="0" indent="0" fontAlgn="auto">
              <a:spcBef>
                <a:spcPts val="0"/>
              </a:spcBef>
              <a:spcAft>
                <a:spcPts val="0"/>
              </a:spcAft>
              <a:buFont typeface="Arial" pitchFamily="34" charset="0"/>
              <a:buNone/>
            </a:pPr>
            <a:endParaRPr lang="en-GB" sz="1600" b="1" dirty="0" smtClean="0">
              <a:solidFill>
                <a:schemeClr val="tx1"/>
              </a:solidFill>
            </a:endParaRPr>
          </a:p>
          <a:p>
            <a:pPr marL="0" indent="0" fontAlgn="auto">
              <a:spcBef>
                <a:spcPts val="0"/>
              </a:spcBef>
              <a:spcAft>
                <a:spcPts val="0"/>
              </a:spcAft>
              <a:buFont typeface="Arial" pitchFamily="34" charset="0"/>
              <a:buNone/>
            </a:pPr>
            <a:endParaRPr lang="en-GB" sz="1600" b="1" dirty="0" smtClean="0">
              <a:solidFill>
                <a:schemeClr val="tx1"/>
              </a:solidFill>
            </a:endParaRPr>
          </a:p>
        </p:txBody>
      </p:sp>
    </p:spTree>
    <p:extLst>
      <p:ext uri="{BB962C8B-B14F-4D97-AF65-F5344CB8AC3E}">
        <p14:creationId xmlns:p14="http://schemas.microsoft.com/office/powerpoint/2010/main" val="2154376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P spid="6"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3913" y="-8550"/>
            <a:ext cx="6050087" cy="6875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fr-BE" dirty="0" smtClean="0"/>
              <a:t>Project </a:t>
            </a:r>
            <a:br>
              <a:rPr lang="fr-BE" dirty="0" smtClean="0"/>
            </a:br>
            <a:r>
              <a:rPr lang="fr-BE" dirty="0" err="1" smtClean="0"/>
              <a:t>Database</a:t>
            </a:r>
            <a:endParaRPr lang="en-GB" dirty="0"/>
          </a:p>
        </p:txBody>
      </p:sp>
      <p:sp>
        <p:nvSpPr>
          <p:cNvPr id="3" name="Content Placeholder 2"/>
          <p:cNvSpPr>
            <a:spLocks noGrp="1"/>
          </p:cNvSpPr>
          <p:nvPr>
            <p:ph idx="1"/>
          </p:nvPr>
        </p:nvSpPr>
        <p:spPr>
          <a:xfrm>
            <a:off x="457200" y="2564904"/>
            <a:ext cx="2636713" cy="3633788"/>
          </a:xfrm>
        </p:spPr>
        <p:txBody>
          <a:bodyPr/>
          <a:lstStyle/>
          <a:p>
            <a:r>
              <a:rPr lang="fr-BE" sz="1600" dirty="0" smtClean="0"/>
              <a:t>Grants </a:t>
            </a:r>
            <a:r>
              <a:rPr lang="fr-BE" sz="1600" dirty="0" err="1" smtClean="0"/>
              <a:t>since</a:t>
            </a:r>
            <a:r>
              <a:rPr lang="fr-BE" sz="1600" dirty="0" smtClean="0"/>
              <a:t> 2003</a:t>
            </a:r>
          </a:p>
          <a:p>
            <a:r>
              <a:rPr lang="fr-BE" sz="1600" dirty="0" smtClean="0"/>
              <a:t>1st, 2</a:t>
            </a:r>
            <a:r>
              <a:rPr lang="fr-BE" sz="1600" baseline="30000" dirty="0" smtClean="0"/>
              <a:t>nd</a:t>
            </a:r>
            <a:r>
              <a:rPr lang="fr-BE" sz="1600" dirty="0" smtClean="0"/>
              <a:t>, 3rd </a:t>
            </a:r>
            <a:r>
              <a:rPr lang="fr-BE" sz="1600" dirty="0" err="1" smtClean="0"/>
              <a:t>Health</a:t>
            </a:r>
            <a:r>
              <a:rPr lang="fr-BE" sz="1600" dirty="0" smtClean="0"/>
              <a:t> Programme</a:t>
            </a:r>
          </a:p>
          <a:p>
            <a:r>
              <a:rPr lang="fr-BE" sz="1600" dirty="0" err="1" smtClean="0"/>
              <a:t>Summary</a:t>
            </a:r>
            <a:r>
              <a:rPr lang="fr-BE" sz="1600" dirty="0" smtClean="0"/>
              <a:t>, Consortium, </a:t>
            </a:r>
            <a:r>
              <a:rPr lang="en-GB" sz="1600" dirty="0" smtClean="0"/>
              <a:t>Public Deliverables</a:t>
            </a:r>
            <a:endParaRPr lang="fr-BE" sz="1600" dirty="0" smtClean="0"/>
          </a:p>
        </p:txBody>
      </p:sp>
      <p:sp>
        <p:nvSpPr>
          <p:cNvPr id="5" name="Rectangle 4">
            <a:hlinkClick r:id="rId3"/>
          </p:cNvPr>
          <p:cNvSpPr/>
          <p:nvPr/>
        </p:nvSpPr>
        <p:spPr>
          <a:xfrm>
            <a:off x="143754" y="5589240"/>
            <a:ext cx="8604710" cy="720080"/>
          </a:xfrm>
          <a:prstGeom prst="rect">
            <a:avLst/>
          </a:prstGeom>
          <a:solidFill>
            <a:srgbClr val="FDFBD3"/>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defTabSz="457200" fontAlgn="auto">
              <a:spcBef>
                <a:spcPts val="0"/>
              </a:spcBef>
              <a:spcAft>
                <a:spcPts val="0"/>
              </a:spcAft>
            </a:pPr>
            <a:r>
              <a:rPr lang="fr-BE" sz="1600" dirty="0">
                <a:solidFill>
                  <a:schemeClr val="tx1"/>
                </a:solidFill>
                <a:hlinkClick r:id="rId4"/>
              </a:rPr>
              <a:t>https://webgate.ec.europa.eu/chafea_pdb/health</a:t>
            </a:r>
            <a:r>
              <a:rPr lang="fr-BE" sz="1600" dirty="0" smtClean="0">
                <a:solidFill>
                  <a:schemeClr val="tx1"/>
                </a:solidFill>
                <a:hlinkClick r:id="rId4"/>
              </a:rPr>
              <a:t>/</a:t>
            </a:r>
            <a:r>
              <a:rPr lang="fr-BE" sz="1600" dirty="0" smtClean="0">
                <a:solidFill>
                  <a:schemeClr val="tx1"/>
                </a:solidFill>
              </a:rPr>
              <a:t> </a:t>
            </a:r>
            <a:endParaRPr lang="fr-BE" sz="1600" b="0" dirty="0" smtClean="0">
              <a:solidFill>
                <a:schemeClr val="tx1"/>
              </a:solidFill>
            </a:endParaRPr>
          </a:p>
        </p:txBody>
      </p:sp>
    </p:spTree>
    <p:extLst>
      <p:ext uri="{BB962C8B-B14F-4D97-AF65-F5344CB8AC3E}">
        <p14:creationId xmlns:p14="http://schemas.microsoft.com/office/powerpoint/2010/main" val="1756130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556271"/>
            <a:ext cx="8229600" cy="504577"/>
          </a:xfrm>
        </p:spPr>
        <p:txBody>
          <a:bodyPr/>
          <a:lstStyle/>
          <a:p>
            <a:r>
              <a:rPr lang="fr-BE" dirty="0" err="1">
                <a:solidFill>
                  <a:srgbClr val="C00000"/>
                </a:solidFill>
              </a:rPr>
              <a:t>Further</a:t>
            </a:r>
            <a:r>
              <a:rPr lang="fr-BE" dirty="0">
                <a:solidFill>
                  <a:srgbClr val="C00000"/>
                </a:solidFill>
              </a:rPr>
              <a:t> </a:t>
            </a:r>
            <a:r>
              <a:rPr lang="fr-BE" dirty="0" smtClean="0">
                <a:solidFill>
                  <a:srgbClr val="C00000"/>
                </a:solidFill>
              </a:rPr>
              <a:t>Information</a:t>
            </a:r>
            <a:br>
              <a:rPr lang="fr-BE" dirty="0" smtClean="0">
                <a:solidFill>
                  <a:srgbClr val="C00000"/>
                </a:solidFill>
              </a:rPr>
            </a:br>
            <a:endParaRPr lang="en-GB" dirty="0"/>
          </a:p>
        </p:txBody>
      </p:sp>
      <p:sp>
        <p:nvSpPr>
          <p:cNvPr id="3" name="Content Placeholder 2"/>
          <p:cNvSpPr>
            <a:spLocks noGrp="1"/>
          </p:cNvSpPr>
          <p:nvPr>
            <p:ph idx="1"/>
          </p:nvPr>
        </p:nvSpPr>
        <p:spPr>
          <a:xfrm>
            <a:off x="457200" y="2276872"/>
            <a:ext cx="8435280" cy="3921820"/>
          </a:xfrm>
        </p:spPr>
        <p:txBody>
          <a:bodyPr>
            <a:normAutofit fontScale="92500"/>
          </a:bodyPr>
          <a:lstStyle/>
          <a:p>
            <a:r>
              <a:rPr lang="fr-BE" dirty="0" smtClean="0"/>
              <a:t>Helpdesks: </a:t>
            </a:r>
          </a:p>
          <a:p>
            <a:pPr lvl="1"/>
            <a:r>
              <a:rPr lang="en-GB" sz="1600" u="sng" dirty="0" smtClean="0">
                <a:hlinkClick r:id="rId2"/>
              </a:rPr>
              <a:t>CHAFEA-HP-CALLS@ec.europa.eu</a:t>
            </a:r>
            <a:endParaRPr lang="en-GB" sz="1600" u="sng" dirty="0" smtClean="0"/>
          </a:p>
          <a:p>
            <a:pPr lvl="1"/>
            <a:r>
              <a:rPr lang="fr-BE" sz="1600" u="sng" dirty="0" smtClean="0">
                <a:hlinkClick r:id="rId3"/>
              </a:rPr>
              <a:t>CHAFEA-HP-TENDERS@ec.europa.eu</a:t>
            </a:r>
            <a:endParaRPr lang="fr-BE" sz="1600" u="sng" dirty="0" smtClean="0"/>
          </a:p>
          <a:p>
            <a:r>
              <a:rPr lang="fr-BE" dirty="0" err="1" smtClean="0"/>
              <a:t>Chafea</a:t>
            </a:r>
            <a:r>
              <a:rPr lang="fr-BE" dirty="0" smtClean="0"/>
              <a:t> </a:t>
            </a:r>
            <a:r>
              <a:rPr lang="fr-BE" dirty="0" err="1" smtClean="0"/>
              <a:t>website</a:t>
            </a:r>
            <a:r>
              <a:rPr lang="fr-BE" dirty="0" smtClean="0"/>
              <a:t>: </a:t>
            </a:r>
          </a:p>
          <a:p>
            <a:pPr lvl="1"/>
            <a:r>
              <a:rPr lang="en-GB" sz="1600" dirty="0">
                <a:hlinkClick r:id="rId4"/>
              </a:rPr>
              <a:t>http://</a:t>
            </a:r>
            <a:r>
              <a:rPr lang="en-GB" sz="1600" dirty="0" smtClean="0">
                <a:hlinkClick r:id="rId4"/>
              </a:rPr>
              <a:t>ec.europa.eu/chafea/health/funding/index_en.htm </a:t>
            </a:r>
            <a:endParaRPr lang="en-GB" sz="1600" dirty="0">
              <a:hlinkClick r:id="rId4"/>
            </a:endParaRPr>
          </a:p>
          <a:p>
            <a:endParaRPr lang="fr-BE" dirty="0" smtClean="0"/>
          </a:p>
          <a:p>
            <a:r>
              <a:rPr lang="fr-BE" dirty="0" smtClean="0"/>
              <a:t>Publication of open Call for </a:t>
            </a:r>
            <a:r>
              <a:rPr lang="fr-BE" dirty="0" err="1" smtClean="0"/>
              <a:t>projects</a:t>
            </a:r>
            <a:r>
              <a:rPr lang="fr-BE" dirty="0" smtClean="0"/>
              <a:t>, </a:t>
            </a:r>
            <a:r>
              <a:rPr lang="fr-BE" dirty="0" err="1" smtClean="0"/>
              <a:t>including</a:t>
            </a:r>
            <a:r>
              <a:rPr lang="fr-BE" dirty="0" smtClean="0"/>
              <a:t> FAQ:</a:t>
            </a:r>
          </a:p>
          <a:p>
            <a:pPr lvl="1"/>
            <a:r>
              <a:rPr lang="fr-BE" sz="1600" dirty="0" smtClean="0">
                <a:hlinkClick r:id="rId5"/>
              </a:rPr>
              <a:t>https</a:t>
            </a:r>
            <a:r>
              <a:rPr lang="fr-BE" sz="1600" dirty="0">
                <a:hlinkClick r:id="rId5"/>
              </a:rPr>
              <a:t>://</a:t>
            </a:r>
            <a:r>
              <a:rPr lang="fr-BE" sz="1600" dirty="0" smtClean="0">
                <a:hlinkClick r:id="rId5"/>
              </a:rPr>
              <a:t>ec.europa.eu/info/funding-tenders/opportunities/portal/screen/programmes/3hp</a:t>
            </a:r>
            <a:endParaRPr lang="fr-BE" sz="1600" dirty="0" smtClean="0"/>
          </a:p>
          <a:p>
            <a:r>
              <a:rPr lang="fr-BE" dirty="0"/>
              <a:t>Publication of open Call for </a:t>
            </a:r>
            <a:r>
              <a:rPr lang="fr-BE" dirty="0" smtClean="0"/>
              <a:t>tenders, </a:t>
            </a:r>
            <a:r>
              <a:rPr lang="fr-BE" dirty="0" err="1"/>
              <a:t>including</a:t>
            </a:r>
            <a:r>
              <a:rPr lang="fr-BE" dirty="0"/>
              <a:t> FAQ</a:t>
            </a:r>
            <a:r>
              <a:rPr lang="fr-BE" dirty="0" smtClean="0"/>
              <a:t>:</a:t>
            </a:r>
          </a:p>
          <a:p>
            <a:pPr lvl="1"/>
            <a:r>
              <a:rPr lang="fr-BE" sz="1600" dirty="0">
                <a:hlinkClick r:id="rId6"/>
              </a:rPr>
              <a:t>https://</a:t>
            </a:r>
            <a:r>
              <a:rPr lang="fr-BE" sz="1600" dirty="0" smtClean="0">
                <a:hlinkClick r:id="rId6"/>
              </a:rPr>
              <a:t>etendering.ted.europa.eu/general/page.html?name=home</a:t>
            </a:r>
            <a:r>
              <a:rPr lang="fr-BE" sz="1600" dirty="0" smtClean="0"/>
              <a:t> </a:t>
            </a:r>
          </a:p>
          <a:p>
            <a:pPr lvl="1"/>
            <a:endParaRPr lang="en-GB" dirty="0"/>
          </a:p>
        </p:txBody>
      </p:sp>
    </p:spTree>
    <p:extLst>
      <p:ext uri="{BB962C8B-B14F-4D97-AF65-F5344CB8AC3E}">
        <p14:creationId xmlns:p14="http://schemas.microsoft.com/office/powerpoint/2010/main" val="38039845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solidFill>
                  <a:srgbClr val="C00000"/>
                </a:solidFill>
              </a:rPr>
              <a:t>National Focal Points</a:t>
            </a:r>
            <a:endParaRPr lang="en-GB" dirty="0">
              <a:solidFill>
                <a:srgbClr val="C00000"/>
              </a:solidFill>
            </a:endParaRPr>
          </a:p>
        </p:txBody>
      </p:sp>
      <p:sp>
        <p:nvSpPr>
          <p:cNvPr id="3" name="Content Placeholder 2"/>
          <p:cNvSpPr>
            <a:spLocks noGrp="1"/>
          </p:cNvSpPr>
          <p:nvPr>
            <p:ph idx="1"/>
          </p:nvPr>
        </p:nvSpPr>
        <p:spPr>
          <a:xfrm>
            <a:off x="457200" y="2564904"/>
            <a:ext cx="8229600" cy="1728192"/>
          </a:xfrm>
        </p:spPr>
        <p:txBody>
          <a:bodyPr/>
          <a:lstStyle/>
          <a:p>
            <a:pPr marL="0" indent="0">
              <a:buNone/>
            </a:pPr>
            <a:endParaRPr lang="en-GB" dirty="0" smtClean="0">
              <a:hlinkClick r:id="rId2"/>
            </a:endParaRPr>
          </a:p>
          <a:p>
            <a:r>
              <a:rPr lang="en-GB" dirty="0" smtClean="0">
                <a:hlinkClick r:id="rId2"/>
              </a:rPr>
              <a:t>http</a:t>
            </a:r>
            <a:r>
              <a:rPr lang="en-GB" dirty="0">
                <a:hlinkClick r:id="rId2"/>
              </a:rPr>
              <a:t>://</a:t>
            </a:r>
            <a:r>
              <a:rPr lang="en-GB" dirty="0" smtClean="0">
                <a:hlinkClick r:id="rId2"/>
              </a:rPr>
              <a:t>ec.europa.eu/chafea/health/national-focal-points/index_en.htm</a:t>
            </a:r>
            <a:r>
              <a:rPr lang="en-GB" dirty="0" smtClean="0"/>
              <a:t> </a:t>
            </a:r>
            <a:endParaRPr lang="en-GB" dirty="0"/>
          </a:p>
        </p:txBody>
      </p:sp>
    </p:spTree>
    <p:extLst>
      <p:ext uri="{BB962C8B-B14F-4D97-AF65-F5344CB8AC3E}">
        <p14:creationId xmlns:p14="http://schemas.microsoft.com/office/powerpoint/2010/main" val="20350670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5"/>
          <p:cNvSpPr>
            <a:spLocks noGrp="1" noChangeArrowheads="1"/>
          </p:cNvSpPr>
          <p:nvPr>
            <p:ph type="ctrTitle"/>
          </p:nvPr>
        </p:nvSpPr>
        <p:spPr>
          <a:xfrm>
            <a:off x="179512" y="1628800"/>
            <a:ext cx="8856538" cy="1727175"/>
          </a:xfrm>
          <a:ln/>
        </p:spPr>
        <p:txBody>
          <a:bodyPr/>
          <a:lstStyle/>
          <a:p>
            <a:pPr marL="0" algn="ctr"/>
            <a:r>
              <a:rPr lang="en-US" sz="3600" dirty="0" smtClean="0"/>
              <a:t/>
            </a:r>
            <a:br>
              <a:rPr lang="en-US" sz="3600" dirty="0" smtClean="0"/>
            </a:br>
            <a:r>
              <a:rPr lang="en-US" sz="3600" dirty="0"/>
              <a:t/>
            </a:r>
            <a:br>
              <a:rPr lang="en-US" sz="3600" dirty="0"/>
            </a:br>
            <a:r>
              <a:rPr lang="en-US" sz="3600" dirty="0" smtClean="0"/>
              <a:t>Thank you for </a:t>
            </a:r>
            <a:br>
              <a:rPr lang="en-US" sz="3600" dirty="0" smtClean="0"/>
            </a:br>
            <a:r>
              <a:rPr lang="en-US" sz="3600" dirty="0" smtClean="0"/>
              <a:t>your attention!</a:t>
            </a:r>
            <a:br>
              <a:rPr lang="en-US" sz="3600" dirty="0" smtClean="0"/>
            </a:br>
            <a:endParaRPr lang="en-US" sz="3600" dirty="0"/>
          </a:p>
        </p:txBody>
      </p:sp>
      <p:sp>
        <p:nvSpPr>
          <p:cNvPr id="44038" name="Rectangle 6"/>
          <p:cNvSpPr>
            <a:spLocks noGrp="1" noChangeArrowheads="1"/>
          </p:cNvSpPr>
          <p:nvPr>
            <p:ph type="subTitle" idx="1"/>
          </p:nvPr>
        </p:nvSpPr>
        <p:spPr>
          <a:xfrm>
            <a:off x="305594" y="3717032"/>
            <a:ext cx="8532812" cy="2448272"/>
          </a:xfrm>
          <a:ln/>
        </p:spPr>
        <p:txBody>
          <a:bodyPr/>
          <a:lstStyle/>
          <a:p>
            <a:pPr>
              <a:spcBef>
                <a:spcPct val="0"/>
              </a:spcBef>
            </a:pPr>
            <a:endParaRPr lang="en-US" sz="1400" b="0" dirty="0" smtClean="0">
              <a:latin typeface="Verdana Bold" charset="0"/>
              <a:ea typeface="Verdana Bold" charset="0"/>
              <a:cs typeface="Verdana Bold" charset="0"/>
              <a:sym typeface="Verdana Bold" charset="0"/>
            </a:endParaRPr>
          </a:p>
          <a:p>
            <a:pPr>
              <a:spcBef>
                <a:spcPct val="0"/>
              </a:spcBef>
            </a:pPr>
            <a:endParaRPr lang="en-US" sz="1400" b="0" dirty="0">
              <a:latin typeface="Verdana Bold" charset="0"/>
              <a:ea typeface="Verdana Bold" charset="0"/>
              <a:cs typeface="Verdana Bold" charset="0"/>
              <a:sym typeface="Verdana Bold" charset="0"/>
            </a:endParaRPr>
          </a:p>
          <a:p>
            <a:pPr>
              <a:spcBef>
                <a:spcPct val="0"/>
              </a:spcBef>
            </a:pPr>
            <a:r>
              <a:rPr lang="en-US" sz="1400" b="0" dirty="0" smtClean="0">
                <a:latin typeface="Verdana Bold" charset="0"/>
                <a:ea typeface="Verdana Bold" charset="0"/>
                <a:cs typeface="Verdana Bold" charset="0"/>
                <a:sym typeface="Verdana Bold" charset="0"/>
              </a:rPr>
              <a:t>Marc VANDENBROECK</a:t>
            </a:r>
          </a:p>
          <a:p>
            <a:pPr>
              <a:spcBef>
                <a:spcPct val="0"/>
              </a:spcBef>
            </a:pPr>
            <a:r>
              <a:rPr lang="en-US" sz="1000" b="0" i="1" dirty="0" smtClean="0">
                <a:latin typeface="Verdana" panose="020B0604030504040204" pitchFamily="34" charset="0"/>
                <a:ea typeface="Verdana" panose="020B0604030504040204" pitchFamily="34" charset="0"/>
                <a:cs typeface="Verdana" panose="020B0604030504040204" pitchFamily="34" charset="0"/>
                <a:sym typeface="Verdana Bold" charset="0"/>
              </a:rPr>
              <a:t>Scientific Project Officer</a:t>
            </a:r>
            <a:r>
              <a:rPr lang="en-US" sz="1400" b="0" dirty="0">
                <a:latin typeface="Verdana Bold" charset="0"/>
                <a:ea typeface="ヒラギノ角ゴ ProN W6" charset="0"/>
                <a:cs typeface="ヒラギノ角ゴ ProN W6" charset="0"/>
                <a:sym typeface="Verdana Bold" charset="0"/>
              </a:rPr>
              <a:t/>
            </a:r>
            <a:br>
              <a:rPr lang="en-US" sz="1400" b="0" dirty="0">
                <a:latin typeface="Verdana Bold" charset="0"/>
                <a:ea typeface="ヒラギノ角ゴ ProN W6" charset="0"/>
                <a:cs typeface="ヒラギノ角ゴ ProN W6" charset="0"/>
                <a:sym typeface="Verdana Bold" charset="0"/>
              </a:rPr>
            </a:br>
            <a:r>
              <a:rPr lang="en-US" sz="1400" b="0" dirty="0"/>
              <a:t>European Commission</a:t>
            </a:r>
            <a:r>
              <a:rPr lang="en-US" sz="1400" b="0" dirty="0">
                <a:latin typeface="Verdana Bold" charset="0"/>
                <a:ea typeface="ヒラギノ角ゴ ProN W6" charset="0"/>
                <a:cs typeface="ヒラギノ角ゴ ProN W6" charset="0"/>
                <a:sym typeface="Verdana Bold" charset="0"/>
              </a:rPr>
              <a:t/>
            </a:r>
            <a:br>
              <a:rPr lang="en-US" sz="1400" b="0" dirty="0">
                <a:latin typeface="Verdana Bold" charset="0"/>
                <a:ea typeface="ヒラギノ角ゴ ProN W6" charset="0"/>
                <a:cs typeface="ヒラギノ角ゴ ProN W6" charset="0"/>
                <a:sym typeface="Verdana Bold" charset="0"/>
              </a:rPr>
            </a:br>
            <a:r>
              <a:rPr lang="en-US" sz="1400" b="0" dirty="0" smtClean="0"/>
              <a:t>Consumers, Health, Agriculture and Food Executive Agency (Chafea)</a:t>
            </a:r>
            <a:r>
              <a:rPr lang="en-US" sz="1400" b="0" dirty="0">
                <a:latin typeface="Verdana Bold" charset="0"/>
                <a:ea typeface="ヒラギノ角ゴ ProN W6" charset="0"/>
                <a:cs typeface="ヒラギノ角ゴ ProN W6" charset="0"/>
                <a:sym typeface="Verdana Bold" charset="0"/>
              </a:rPr>
              <a:t/>
            </a:r>
            <a:br>
              <a:rPr lang="en-US" sz="1400" b="0" dirty="0">
                <a:latin typeface="Verdana Bold" charset="0"/>
                <a:ea typeface="ヒラギノ角ゴ ProN W6" charset="0"/>
                <a:cs typeface="ヒラギノ角ゴ ProN W6" charset="0"/>
                <a:sym typeface="Verdana Bold" charset="0"/>
              </a:rPr>
            </a:br>
            <a:r>
              <a:rPr lang="en-US" sz="1400" b="0" dirty="0" smtClean="0"/>
              <a:t>Health and Food Safety Unit</a:t>
            </a:r>
            <a:endParaRPr lang="en-US" sz="1400" b="0" dirty="0"/>
          </a:p>
        </p:txBody>
      </p:sp>
    </p:spTree>
    <p:extLst>
      <p:ext uri="{BB962C8B-B14F-4D97-AF65-F5344CB8AC3E}">
        <p14:creationId xmlns:p14="http://schemas.microsoft.com/office/powerpoint/2010/main" val="567432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LU" dirty="0" smtClean="0"/>
              <a:t>WHAT WE DO?</a:t>
            </a:r>
            <a:br>
              <a:rPr lang="fr-LU" dirty="0" smtClean="0"/>
            </a:br>
            <a:endParaRPr lang="en-GB" dirty="0"/>
          </a:p>
        </p:txBody>
      </p:sp>
      <p:sp>
        <p:nvSpPr>
          <p:cNvPr id="3" name="Content Placeholder 2"/>
          <p:cNvSpPr>
            <a:spLocks noGrp="1"/>
          </p:cNvSpPr>
          <p:nvPr>
            <p:ph idx="1"/>
          </p:nvPr>
        </p:nvSpPr>
        <p:spPr/>
        <p:txBody>
          <a:bodyPr/>
          <a:lstStyle/>
          <a:p>
            <a:r>
              <a:rPr lang="en-GB" b="1" dirty="0" smtClean="0"/>
              <a:t>Our </a:t>
            </a:r>
            <a:r>
              <a:rPr lang="en-GB" b="1" dirty="0"/>
              <a:t>mission </a:t>
            </a:r>
            <a:r>
              <a:rPr lang="en-GB" dirty="0"/>
              <a:t>is to provide high quality support to our beneficiaries and stakeholders, and to ensure that the actions funded by the four programmes deliver results and provide the Commission with valuable input for its policy tasks. </a:t>
            </a:r>
            <a:endParaRPr lang="en-GB" dirty="0" smtClean="0"/>
          </a:p>
          <a:p>
            <a:pPr marL="0" indent="0">
              <a:buNone/>
            </a:pPr>
            <a:endParaRPr lang="en-GB" dirty="0"/>
          </a:p>
          <a:p>
            <a:r>
              <a:rPr lang="en-GB" dirty="0" err="1" smtClean="0"/>
              <a:t>Chafea</a:t>
            </a:r>
            <a:r>
              <a:rPr lang="en-GB" dirty="0" smtClean="0"/>
              <a:t> </a:t>
            </a:r>
            <a:r>
              <a:rPr lang="en-GB" dirty="0"/>
              <a:t>is committed to the </a:t>
            </a:r>
            <a:r>
              <a:rPr lang="en-GB" dirty="0">
                <a:hlinkClick r:id="rId2"/>
              </a:rPr>
              <a:t>Public service principles for EU civil servants</a:t>
            </a:r>
            <a:r>
              <a:rPr lang="en-GB" dirty="0"/>
              <a:t>.</a:t>
            </a:r>
          </a:p>
        </p:txBody>
      </p:sp>
    </p:spTree>
    <p:extLst>
      <p:ext uri="{BB962C8B-B14F-4D97-AF65-F5344CB8AC3E}">
        <p14:creationId xmlns:p14="http://schemas.microsoft.com/office/powerpoint/2010/main" val="1534311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25" name="Group 9"/>
          <p:cNvGrpSpPr>
            <a:grpSpLocks/>
          </p:cNvGrpSpPr>
          <p:nvPr/>
        </p:nvGrpSpPr>
        <p:grpSpPr bwMode="auto">
          <a:xfrm>
            <a:off x="2555875" y="1052513"/>
            <a:ext cx="2160588" cy="5400675"/>
            <a:chOff x="0" y="0"/>
            <a:chExt cx="1361" cy="3402"/>
          </a:xfrm>
        </p:grpSpPr>
        <p:sp>
          <p:nvSpPr>
            <p:cNvPr id="9223" name="AutoShape 7"/>
            <p:cNvSpPr>
              <a:spLocks/>
            </p:cNvSpPr>
            <p:nvPr/>
          </p:nvSpPr>
          <p:spPr bwMode="auto">
            <a:xfrm>
              <a:off x="0" y="0"/>
              <a:ext cx="1361" cy="3402"/>
            </a:xfrm>
            <a:prstGeom prst="roundRect">
              <a:avLst>
                <a:gd name="adj" fmla="val 12218"/>
              </a:avLst>
            </a:prstGeom>
            <a:solidFill>
              <a:srgbClr val="99CCFF">
                <a:alpha val="45097"/>
              </a:srgbClr>
            </a:solidFill>
            <a:ln w="25400" cap="flat">
              <a:solidFill>
                <a:srgbClr val="C0C0C0"/>
              </a:solidFill>
              <a:prstDash val="solid"/>
              <a:round/>
              <a:headEnd type="none" w="med" len="med"/>
              <a:tailEnd type="none" w="med" len="med"/>
            </a:ln>
          </p:spPr>
          <p:txBody>
            <a:bodyPr lIns="0" tIns="0" rIns="0" bIns="0"/>
            <a:lstStyle/>
            <a:p>
              <a:pPr algn="ctr"/>
              <a:endParaRPr lang="en-GB" sz="4200" smtClean="0">
                <a:solidFill>
                  <a:srgbClr val="000000"/>
                </a:solidFill>
                <a:latin typeface="Gill Sans" charset="0"/>
                <a:sym typeface="Gill Sans" charset="0"/>
              </a:endParaRPr>
            </a:p>
          </p:txBody>
        </p:sp>
        <p:sp>
          <p:nvSpPr>
            <p:cNvPr id="9224" name="Rectangle 8"/>
            <p:cNvSpPr>
              <a:spLocks/>
            </p:cNvSpPr>
            <p:nvPr/>
          </p:nvSpPr>
          <p:spPr bwMode="auto">
            <a:xfrm>
              <a:off x="48" y="48"/>
              <a:ext cx="1280"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pPr marL="34925" algn="ctr"/>
              <a:r>
                <a:rPr lang="en-US" sz="1200" dirty="0" err="1" smtClean="0">
                  <a:solidFill>
                    <a:srgbClr val="777777"/>
                  </a:solidFill>
                  <a:latin typeface="Trebuchet MS Bold" charset="0"/>
                  <a:ea typeface="Trebuchet MS Bold" charset="0"/>
                  <a:cs typeface="Trebuchet MS Bold" charset="0"/>
                  <a:sym typeface="Trebuchet MS Bold" charset="0"/>
                </a:rPr>
                <a:t>Chafea</a:t>
              </a:r>
              <a:endParaRPr lang="en-US" sz="1200" dirty="0" smtClean="0">
                <a:solidFill>
                  <a:srgbClr val="777777"/>
                </a:solidFill>
                <a:latin typeface="Trebuchet MS Bold" charset="0"/>
                <a:ea typeface="Trebuchet MS Bold" charset="0"/>
                <a:cs typeface="Trebuchet MS Bold" charset="0"/>
                <a:sym typeface="Trebuchet MS Bold" charset="0"/>
              </a:endParaRPr>
            </a:p>
          </p:txBody>
        </p:sp>
      </p:grpSp>
      <p:grpSp>
        <p:nvGrpSpPr>
          <p:cNvPr id="9228" name="Group 12"/>
          <p:cNvGrpSpPr>
            <a:grpSpLocks/>
          </p:cNvGrpSpPr>
          <p:nvPr/>
        </p:nvGrpSpPr>
        <p:grpSpPr bwMode="auto">
          <a:xfrm>
            <a:off x="179388" y="1052513"/>
            <a:ext cx="2160587" cy="5400675"/>
            <a:chOff x="0" y="0"/>
            <a:chExt cx="1360" cy="3402"/>
          </a:xfrm>
        </p:grpSpPr>
        <p:sp>
          <p:nvSpPr>
            <p:cNvPr id="9226" name="AutoShape 10"/>
            <p:cNvSpPr>
              <a:spLocks/>
            </p:cNvSpPr>
            <p:nvPr/>
          </p:nvSpPr>
          <p:spPr bwMode="auto">
            <a:xfrm>
              <a:off x="0" y="0"/>
              <a:ext cx="1360" cy="3402"/>
            </a:xfrm>
            <a:prstGeom prst="roundRect">
              <a:avLst>
                <a:gd name="adj" fmla="val 12218"/>
              </a:avLst>
            </a:prstGeom>
            <a:blipFill dpi="0" rotWithShape="0">
              <a:blip r:embed="rId3"/>
              <a:srcRect/>
              <a:tile tx="0" ty="0" sx="100000" sy="100000" flip="none" algn="tl"/>
            </a:blipFill>
            <a:ln w="25400" cap="flat">
              <a:solidFill>
                <a:srgbClr val="C0C0C0"/>
              </a:solidFill>
              <a:prstDash val="solid"/>
              <a:round/>
              <a:headEnd type="none" w="med" len="med"/>
              <a:tailEnd type="none" w="med" len="med"/>
            </a:ln>
          </p:spPr>
          <p:txBody>
            <a:bodyPr lIns="0" tIns="0" rIns="0" bIns="0"/>
            <a:lstStyle/>
            <a:p>
              <a:pPr algn="ctr"/>
              <a:endParaRPr lang="en-GB" sz="4200" smtClean="0">
                <a:solidFill>
                  <a:srgbClr val="000000"/>
                </a:solidFill>
                <a:latin typeface="Gill Sans" charset="0"/>
                <a:sym typeface="Gill Sans" charset="0"/>
              </a:endParaRPr>
            </a:p>
          </p:txBody>
        </p:sp>
        <p:sp>
          <p:nvSpPr>
            <p:cNvPr id="9227" name="Rectangle 11"/>
            <p:cNvSpPr>
              <a:spLocks/>
            </p:cNvSpPr>
            <p:nvPr/>
          </p:nvSpPr>
          <p:spPr bwMode="auto">
            <a:xfrm>
              <a:off x="48" y="48"/>
              <a:ext cx="1279"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pPr marL="34925" algn="ctr"/>
              <a:r>
                <a:rPr lang="en-US" sz="1200" dirty="0" smtClean="0">
                  <a:solidFill>
                    <a:srgbClr val="777777"/>
                  </a:solidFill>
                  <a:latin typeface="Trebuchet MS Bold" charset="0"/>
                  <a:ea typeface="Trebuchet MS Bold" charset="0"/>
                  <a:cs typeface="Trebuchet MS Bold" charset="0"/>
                  <a:sym typeface="Trebuchet MS Bold" charset="0"/>
                </a:rPr>
                <a:t>DG SANTE</a:t>
              </a:r>
            </a:p>
          </p:txBody>
        </p:sp>
      </p:grpSp>
      <p:grpSp>
        <p:nvGrpSpPr>
          <p:cNvPr id="9231" name="Group 15"/>
          <p:cNvGrpSpPr>
            <a:grpSpLocks/>
          </p:cNvGrpSpPr>
          <p:nvPr/>
        </p:nvGrpSpPr>
        <p:grpSpPr bwMode="auto">
          <a:xfrm>
            <a:off x="323850" y="1484313"/>
            <a:ext cx="1801813" cy="503237"/>
            <a:chOff x="0" y="0"/>
            <a:chExt cx="1135" cy="316"/>
          </a:xfrm>
        </p:grpSpPr>
        <p:sp>
          <p:nvSpPr>
            <p:cNvPr id="9229" name="AutoShape 13"/>
            <p:cNvSpPr>
              <a:spLocks/>
            </p:cNvSpPr>
            <p:nvPr/>
          </p:nvSpPr>
          <p:spPr bwMode="auto">
            <a:xfrm>
              <a:off x="0" y="0"/>
              <a:ext cx="1134" cy="316"/>
            </a:xfrm>
            <a:prstGeom prst="roundRect">
              <a:avLst>
                <a:gd name="adj" fmla="val 16653"/>
              </a:avLst>
            </a:prstGeom>
            <a:solidFill>
              <a:srgbClr val="FFFFFF"/>
            </a:solidFill>
            <a:ln w="25400" cap="flat">
              <a:solidFill>
                <a:srgbClr val="C0C0C0"/>
              </a:solidFill>
              <a:prstDash val="solid"/>
              <a:round/>
              <a:headEnd type="none" w="med" len="med"/>
              <a:tailEnd type="none" w="med" len="med"/>
            </a:ln>
          </p:spPr>
          <p:txBody>
            <a:bodyPr lIns="0" tIns="0" rIns="0" bIns="0"/>
            <a:lstStyle/>
            <a:p>
              <a:pPr algn="ctr"/>
              <a:endParaRPr lang="en-GB" sz="4200" smtClean="0">
                <a:solidFill>
                  <a:srgbClr val="000000"/>
                </a:solidFill>
                <a:latin typeface="Gill Sans" charset="0"/>
                <a:sym typeface="Gill Sans" charset="0"/>
              </a:endParaRPr>
            </a:p>
          </p:txBody>
        </p:sp>
        <p:sp>
          <p:nvSpPr>
            <p:cNvPr id="9230" name="Rectangle 14"/>
            <p:cNvSpPr>
              <a:spLocks/>
            </p:cNvSpPr>
            <p:nvPr/>
          </p:nvSpPr>
          <p:spPr bwMode="auto">
            <a:xfrm>
              <a:off x="15" y="101"/>
              <a:ext cx="1120"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nchor="ctr"/>
            <a:lstStyle/>
            <a:p>
              <a:pPr marL="36513" algn="ctr"/>
              <a:r>
                <a:rPr lang="en-US" sz="1200" smtClean="0">
                  <a:solidFill>
                    <a:srgbClr val="777777"/>
                  </a:solidFill>
                  <a:latin typeface="Trebuchet MS" pitchFamily="34" charset="0"/>
                  <a:ea typeface="Trebuchet MS" pitchFamily="34" charset="0"/>
                  <a:cs typeface="Trebuchet MS" pitchFamily="34" charset="0"/>
                  <a:sym typeface="Trebuchet MS" pitchFamily="34" charset="0"/>
                </a:rPr>
                <a:t>Policy Priorities</a:t>
              </a:r>
            </a:p>
          </p:txBody>
        </p:sp>
      </p:grpSp>
      <p:grpSp>
        <p:nvGrpSpPr>
          <p:cNvPr id="9234" name="Group 18"/>
          <p:cNvGrpSpPr>
            <a:grpSpLocks/>
          </p:cNvGrpSpPr>
          <p:nvPr/>
        </p:nvGrpSpPr>
        <p:grpSpPr bwMode="auto">
          <a:xfrm>
            <a:off x="5649913" y="1916113"/>
            <a:ext cx="3025775" cy="503237"/>
            <a:chOff x="0" y="0"/>
            <a:chExt cx="1905" cy="316"/>
          </a:xfrm>
        </p:grpSpPr>
        <p:sp>
          <p:nvSpPr>
            <p:cNvPr id="9232" name="AutoShape 16"/>
            <p:cNvSpPr>
              <a:spLocks/>
            </p:cNvSpPr>
            <p:nvPr/>
          </p:nvSpPr>
          <p:spPr bwMode="auto">
            <a:xfrm>
              <a:off x="0" y="0"/>
              <a:ext cx="1905" cy="316"/>
            </a:xfrm>
            <a:prstGeom prst="roundRect">
              <a:avLst>
                <a:gd name="adj" fmla="val 16653"/>
              </a:avLst>
            </a:prstGeom>
            <a:solidFill>
              <a:srgbClr val="FFCC00"/>
            </a:solidFill>
            <a:ln w="25400" cap="flat">
              <a:solidFill>
                <a:srgbClr val="C0C0C0"/>
              </a:solidFill>
              <a:prstDash val="solid"/>
              <a:round/>
              <a:headEnd type="none" w="med" len="med"/>
              <a:tailEnd type="none" w="med" len="med"/>
            </a:ln>
          </p:spPr>
          <p:txBody>
            <a:bodyPr lIns="0" tIns="0" rIns="0" bIns="0"/>
            <a:lstStyle/>
            <a:p>
              <a:pPr algn="ctr"/>
              <a:endParaRPr lang="en-GB" sz="4200" smtClean="0">
                <a:solidFill>
                  <a:srgbClr val="000000"/>
                </a:solidFill>
                <a:latin typeface="Gill Sans" charset="0"/>
                <a:sym typeface="Gill Sans" charset="0"/>
              </a:endParaRPr>
            </a:p>
          </p:txBody>
        </p:sp>
        <p:sp>
          <p:nvSpPr>
            <p:cNvPr id="9233" name="Rectangle 17"/>
            <p:cNvSpPr>
              <a:spLocks/>
            </p:cNvSpPr>
            <p:nvPr/>
          </p:nvSpPr>
          <p:spPr bwMode="auto">
            <a:xfrm>
              <a:off x="16" y="101"/>
              <a:ext cx="1888"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nchor="ctr"/>
            <a:lstStyle/>
            <a:p>
              <a:pPr marL="38100" algn="ctr"/>
              <a:r>
                <a:rPr lang="en-US" sz="1200" smtClean="0">
                  <a:solidFill>
                    <a:srgbClr val="777777"/>
                  </a:solidFill>
                  <a:latin typeface="Trebuchet MS" pitchFamily="34" charset="0"/>
                  <a:ea typeface="Trebuchet MS" pitchFamily="34" charset="0"/>
                  <a:cs typeface="Trebuchet MS" pitchFamily="34" charset="0"/>
                  <a:sym typeface="Trebuchet MS" pitchFamily="34" charset="0"/>
                </a:rPr>
                <a:t>External Evaluation (Projects, JA, etc.)</a:t>
              </a:r>
            </a:p>
          </p:txBody>
        </p:sp>
      </p:grpSp>
      <p:grpSp>
        <p:nvGrpSpPr>
          <p:cNvPr id="9237" name="Group 21"/>
          <p:cNvGrpSpPr>
            <a:grpSpLocks/>
          </p:cNvGrpSpPr>
          <p:nvPr/>
        </p:nvGrpSpPr>
        <p:grpSpPr bwMode="auto">
          <a:xfrm>
            <a:off x="323850" y="2709739"/>
            <a:ext cx="1801813" cy="503237"/>
            <a:chOff x="0" y="0"/>
            <a:chExt cx="1135" cy="316"/>
          </a:xfrm>
        </p:grpSpPr>
        <p:sp>
          <p:nvSpPr>
            <p:cNvPr id="9235" name="AutoShape 19"/>
            <p:cNvSpPr>
              <a:spLocks/>
            </p:cNvSpPr>
            <p:nvPr/>
          </p:nvSpPr>
          <p:spPr bwMode="auto">
            <a:xfrm>
              <a:off x="0" y="0"/>
              <a:ext cx="1134" cy="316"/>
            </a:xfrm>
            <a:prstGeom prst="roundRect">
              <a:avLst>
                <a:gd name="adj" fmla="val 16653"/>
              </a:avLst>
            </a:prstGeom>
            <a:solidFill>
              <a:srgbClr val="FFFFFF"/>
            </a:solidFill>
            <a:ln w="25400" cap="flat">
              <a:solidFill>
                <a:srgbClr val="C0C0C0"/>
              </a:solidFill>
              <a:prstDash val="solid"/>
              <a:round/>
              <a:headEnd type="none" w="med" len="med"/>
              <a:tailEnd type="none" w="med" len="med"/>
            </a:ln>
          </p:spPr>
          <p:txBody>
            <a:bodyPr lIns="0" tIns="0" rIns="0" bIns="0"/>
            <a:lstStyle/>
            <a:p>
              <a:pPr algn="ctr"/>
              <a:endParaRPr lang="en-GB" sz="4200" smtClean="0">
                <a:solidFill>
                  <a:srgbClr val="000000"/>
                </a:solidFill>
                <a:latin typeface="Gill Sans" charset="0"/>
                <a:sym typeface="Gill Sans" charset="0"/>
              </a:endParaRPr>
            </a:p>
          </p:txBody>
        </p:sp>
        <p:sp>
          <p:nvSpPr>
            <p:cNvPr id="9236" name="Rectangle 20"/>
            <p:cNvSpPr>
              <a:spLocks/>
            </p:cNvSpPr>
            <p:nvPr/>
          </p:nvSpPr>
          <p:spPr bwMode="auto">
            <a:xfrm>
              <a:off x="15" y="101"/>
              <a:ext cx="1120"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nchor="ctr"/>
            <a:lstStyle/>
            <a:p>
              <a:pPr marL="36513" algn="ctr"/>
              <a:r>
                <a:rPr lang="en-US" sz="1200" dirty="0" smtClean="0">
                  <a:solidFill>
                    <a:srgbClr val="777777"/>
                  </a:solidFill>
                  <a:latin typeface="Trebuchet MS" pitchFamily="34" charset="0"/>
                  <a:ea typeface="Trebuchet MS" pitchFamily="34" charset="0"/>
                  <a:cs typeface="Trebuchet MS" pitchFamily="34" charset="0"/>
                  <a:sym typeface="Trebuchet MS" pitchFamily="34" charset="0"/>
                </a:rPr>
                <a:t>Yearly </a:t>
              </a:r>
              <a:r>
                <a:rPr lang="en-US" sz="1200" dirty="0" err="1" smtClean="0">
                  <a:solidFill>
                    <a:srgbClr val="777777"/>
                  </a:solidFill>
                  <a:latin typeface="Trebuchet MS" pitchFamily="34" charset="0"/>
                  <a:ea typeface="Trebuchet MS" pitchFamily="34" charset="0"/>
                  <a:cs typeface="Trebuchet MS" pitchFamily="34" charset="0"/>
                  <a:sym typeface="Trebuchet MS" pitchFamily="34" charset="0"/>
                </a:rPr>
                <a:t>Workplan</a:t>
              </a:r>
              <a:endParaRPr lang="en-US" sz="1200" dirty="0" smtClean="0">
                <a:solidFill>
                  <a:srgbClr val="777777"/>
                </a:solidFill>
                <a:latin typeface="Trebuchet MS" pitchFamily="34" charset="0"/>
                <a:ea typeface="Trebuchet MS" pitchFamily="34" charset="0"/>
                <a:cs typeface="Trebuchet MS" pitchFamily="34" charset="0"/>
                <a:sym typeface="Trebuchet MS" pitchFamily="34" charset="0"/>
              </a:endParaRPr>
            </a:p>
          </p:txBody>
        </p:sp>
      </p:grpSp>
      <p:grpSp>
        <p:nvGrpSpPr>
          <p:cNvPr id="9240" name="Group 24"/>
          <p:cNvGrpSpPr>
            <a:grpSpLocks/>
          </p:cNvGrpSpPr>
          <p:nvPr/>
        </p:nvGrpSpPr>
        <p:grpSpPr bwMode="auto">
          <a:xfrm>
            <a:off x="2771775" y="1484313"/>
            <a:ext cx="1801813" cy="503237"/>
            <a:chOff x="0" y="0"/>
            <a:chExt cx="1135" cy="316"/>
          </a:xfrm>
        </p:grpSpPr>
        <p:sp>
          <p:nvSpPr>
            <p:cNvPr id="9238" name="AutoShape 22"/>
            <p:cNvSpPr>
              <a:spLocks/>
            </p:cNvSpPr>
            <p:nvPr/>
          </p:nvSpPr>
          <p:spPr bwMode="auto">
            <a:xfrm>
              <a:off x="0" y="0"/>
              <a:ext cx="1134" cy="316"/>
            </a:xfrm>
            <a:prstGeom prst="roundRect">
              <a:avLst>
                <a:gd name="adj" fmla="val 16653"/>
              </a:avLst>
            </a:prstGeom>
            <a:solidFill>
              <a:srgbClr val="FFFFFF"/>
            </a:solidFill>
            <a:ln w="25400" cap="flat">
              <a:solidFill>
                <a:srgbClr val="C0C0C0"/>
              </a:solidFill>
              <a:prstDash val="solid"/>
              <a:round/>
              <a:headEnd type="none" w="med" len="med"/>
              <a:tailEnd type="none" w="med" len="med"/>
            </a:ln>
          </p:spPr>
          <p:txBody>
            <a:bodyPr lIns="0" tIns="0" rIns="0" bIns="0"/>
            <a:lstStyle/>
            <a:p>
              <a:pPr algn="ctr"/>
              <a:endParaRPr lang="en-GB" sz="4200" smtClean="0">
                <a:solidFill>
                  <a:srgbClr val="000000"/>
                </a:solidFill>
                <a:latin typeface="Gill Sans" charset="0"/>
                <a:sym typeface="Gill Sans" charset="0"/>
              </a:endParaRPr>
            </a:p>
          </p:txBody>
        </p:sp>
        <p:sp>
          <p:nvSpPr>
            <p:cNvPr id="9239" name="Rectangle 23"/>
            <p:cNvSpPr>
              <a:spLocks/>
            </p:cNvSpPr>
            <p:nvPr/>
          </p:nvSpPr>
          <p:spPr bwMode="auto">
            <a:xfrm>
              <a:off x="15" y="101"/>
              <a:ext cx="1120"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nchor="ctr"/>
            <a:lstStyle/>
            <a:p>
              <a:pPr marL="36513" algn="ctr"/>
              <a:r>
                <a:rPr lang="en-US" sz="1200" smtClean="0">
                  <a:solidFill>
                    <a:srgbClr val="777777"/>
                  </a:solidFill>
                  <a:latin typeface="Trebuchet MS" pitchFamily="34" charset="0"/>
                  <a:ea typeface="Trebuchet MS" pitchFamily="34" charset="0"/>
                  <a:cs typeface="Trebuchet MS" pitchFamily="34" charset="0"/>
                  <a:sym typeface="Trebuchet MS" pitchFamily="34" charset="0"/>
                </a:rPr>
                <a:t>Publication of Calls</a:t>
              </a:r>
            </a:p>
          </p:txBody>
        </p:sp>
      </p:grpSp>
      <p:grpSp>
        <p:nvGrpSpPr>
          <p:cNvPr id="9243" name="Group 27"/>
          <p:cNvGrpSpPr>
            <a:grpSpLocks/>
          </p:cNvGrpSpPr>
          <p:nvPr/>
        </p:nvGrpSpPr>
        <p:grpSpPr bwMode="auto">
          <a:xfrm>
            <a:off x="2771775" y="2276475"/>
            <a:ext cx="1801813" cy="503238"/>
            <a:chOff x="0" y="0"/>
            <a:chExt cx="1135" cy="317"/>
          </a:xfrm>
        </p:grpSpPr>
        <p:sp>
          <p:nvSpPr>
            <p:cNvPr id="9241" name="AutoShape 25"/>
            <p:cNvSpPr>
              <a:spLocks/>
            </p:cNvSpPr>
            <p:nvPr/>
          </p:nvSpPr>
          <p:spPr bwMode="auto">
            <a:xfrm>
              <a:off x="0" y="0"/>
              <a:ext cx="1134" cy="317"/>
            </a:xfrm>
            <a:prstGeom prst="roundRect">
              <a:avLst>
                <a:gd name="adj" fmla="val 16653"/>
              </a:avLst>
            </a:prstGeom>
            <a:solidFill>
              <a:srgbClr val="FFFFFF"/>
            </a:solidFill>
            <a:ln w="25400" cap="flat">
              <a:solidFill>
                <a:srgbClr val="C0C0C0"/>
              </a:solidFill>
              <a:prstDash val="solid"/>
              <a:round/>
              <a:headEnd type="none" w="med" len="med"/>
              <a:tailEnd type="none" w="med" len="med"/>
            </a:ln>
          </p:spPr>
          <p:txBody>
            <a:bodyPr lIns="0" tIns="0" rIns="0" bIns="0"/>
            <a:lstStyle/>
            <a:p>
              <a:pPr algn="ctr"/>
              <a:endParaRPr lang="en-GB" sz="4200" smtClean="0">
                <a:solidFill>
                  <a:srgbClr val="000000"/>
                </a:solidFill>
                <a:latin typeface="Gill Sans" charset="0"/>
                <a:sym typeface="Gill Sans" charset="0"/>
              </a:endParaRPr>
            </a:p>
          </p:txBody>
        </p:sp>
        <p:sp>
          <p:nvSpPr>
            <p:cNvPr id="9242" name="Rectangle 26"/>
            <p:cNvSpPr>
              <a:spLocks/>
            </p:cNvSpPr>
            <p:nvPr/>
          </p:nvSpPr>
          <p:spPr bwMode="auto">
            <a:xfrm>
              <a:off x="15" y="102"/>
              <a:ext cx="1120"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nchor="ctr"/>
            <a:lstStyle/>
            <a:p>
              <a:pPr marL="36513" algn="ctr"/>
              <a:r>
                <a:rPr lang="en-US" sz="1200" smtClean="0">
                  <a:solidFill>
                    <a:srgbClr val="777777"/>
                  </a:solidFill>
                  <a:latin typeface="Trebuchet MS" pitchFamily="34" charset="0"/>
                  <a:ea typeface="Trebuchet MS" pitchFamily="34" charset="0"/>
                  <a:cs typeface="Trebuchet MS" pitchFamily="34" charset="0"/>
                  <a:sym typeface="Trebuchet MS" pitchFamily="34" charset="0"/>
                </a:rPr>
                <a:t>Evaluation</a:t>
              </a:r>
            </a:p>
          </p:txBody>
        </p:sp>
      </p:grpSp>
      <p:grpSp>
        <p:nvGrpSpPr>
          <p:cNvPr id="9246" name="Group 30"/>
          <p:cNvGrpSpPr>
            <a:grpSpLocks/>
          </p:cNvGrpSpPr>
          <p:nvPr/>
        </p:nvGrpSpPr>
        <p:grpSpPr bwMode="auto">
          <a:xfrm>
            <a:off x="2771775" y="3068638"/>
            <a:ext cx="1800225" cy="503237"/>
            <a:chOff x="0" y="0"/>
            <a:chExt cx="1134" cy="316"/>
          </a:xfrm>
        </p:grpSpPr>
        <p:sp>
          <p:nvSpPr>
            <p:cNvPr id="9244" name="AutoShape 28"/>
            <p:cNvSpPr>
              <a:spLocks/>
            </p:cNvSpPr>
            <p:nvPr/>
          </p:nvSpPr>
          <p:spPr bwMode="auto">
            <a:xfrm>
              <a:off x="0" y="0"/>
              <a:ext cx="1134" cy="316"/>
            </a:xfrm>
            <a:prstGeom prst="roundRect">
              <a:avLst>
                <a:gd name="adj" fmla="val 16653"/>
              </a:avLst>
            </a:prstGeom>
            <a:solidFill>
              <a:srgbClr val="FFFFFF"/>
            </a:solidFill>
            <a:ln w="25400" cap="flat">
              <a:solidFill>
                <a:srgbClr val="C0C0C0"/>
              </a:solidFill>
              <a:prstDash val="solid"/>
              <a:round/>
              <a:headEnd type="none" w="med" len="med"/>
              <a:tailEnd type="none" w="med" len="med"/>
            </a:ln>
          </p:spPr>
          <p:txBody>
            <a:bodyPr lIns="0" tIns="0" rIns="0" bIns="0"/>
            <a:lstStyle/>
            <a:p>
              <a:pPr algn="ctr"/>
              <a:endParaRPr lang="en-GB" sz="4200" smtClean="0">
                <a:solidFill>
                  <a:srgbClr val="000000"/>
                </a:solidFill>
                <a:latin typeface="Gill Sans" charset="0"/>
                <a:sym typeface="Gill Sans" charset="0"/>
              </a:endParaRPr>
            </a:p>
          </p:txBody>
        </p:sp>
        <p:sp>
          <p:nvSpPr>
            <p:cNvPr id="9245" name="Rectangle 29"/>
            <p:cNvSpPr>
              <a:spLocks/>
            </p:cNvSpPr>
            <p:nvPr/>
          </p:nvSpPr>
          <p:spPr bwMode="auto">
            <a:xfrm>
              <a:off x="14" y="46"/>
              <a:ext cx="1120"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nchor="ctr"/>
            <a:lstStyle/>
            <a:p>
              <a:pPr marL="36513" algn="ctr"/>
              <a:r>
                <a:rPr lang="en-US" sz="1200" smtClean="0">
                  <a:solidFill>
                    <a:srgbClr val="777777"/>
                  </a:solidFill>
                  <a:latin typeface="Trebuchet MS" pitchFamily="34" charset="0"/>
                  <a:ea typeface="Trebuchet MS" pitchFamily="34" charset="0"/>
                  <a:cs typeface="Trebuchet MS" pitchFamily="34" charset="0"/>
                  <a:sym typeface="Trebuchet MS" pitchFamily="34" charset="0"/>
                </a:rPr>
                <a:t>Negotiation/</a:t>
              </a:r>
              <a:endParaRPr lang="en-US" smtClean="0">
                <a:ea typeface="Lucida Grande" charset="0"/>
                <a:cs typeface="Lucida Grande" charset="0"/>
                <a:sym typeface="Verdana" pitchFamily="34" charset="0"/>
              </a:endParaRPr>
            </a:p>
            <a:p>
              <a:pPr marL="36513" algn="ctr"/>
              <a:r>
                <a:rPr lang="en-US" sz="1200" smtClean="0">
                  <a:solidFill>
                    <a:srgbClr val="777777"/>
                  </a:solidFill>
                  <a:latin typeface="Trebuchet MS" pitchFamily="34" charset="0"/>
                  <a:ea typeface="Trebuchet MS" pitchFamily="34" charset="0"/>
                  <a:cs typeface="Trebuchet MS" pitchFamily="34" charset="0"/>
                  <a:sym typeface="Trebuchet MS" pitchFamily="34" charset="0"/>
                </a:rPr>
                <a:t>Contracting</a:t>
              </a:r>
            </a:p>
          </p:txBody>
        </p:sp>
      </p:grpSp>
      <p:grpSp>
        <p:nvGrpSpPr>
          <p:cNvPr id="9249" name="Group 33"/>
          <p:cNvGrpSpPr>
            <a:grpSpLocks/>
          </p:cNvGrpSpPr>
          <p:nvPr/>
        </p:nvGrpSpPr>
        <p:grpSpPr bwMode="auto">
          <a:xfrm>
            <a:off x="2771775" y="3933825"/>
            <a:ext cx="1800225" cy="503238"/>
            <a:chOff x="0" y="0"/>
            <a:chExt cx="1134" cy="317"/>
          </a:xfrm>
        </p:grpSpPr>
        <p:sp>
          <p:nvSpPr>
            <p:cNvPr id="9247" name="AutoShape 31"/>
            <p:cNvSpPr>
              <a:spLocks/>
            </p:cNvSpPr>
            <p:nvPr/>
          </p:nvSpPr>
          <p:spPr bwMode="auto">
            <a:xfrm>
              <a:off x="0" y="0"/>
              <a:ext cx="1134" cy="317"/>
            </a:xfrm>
            <a:prstGeom prst="roundRect">
              <a:avLst>
                <a:gd name="adj" fmla="val 16653"/>
              </a:avLst>
            </a:prstGeom>
            <a:solidFill>
              <a:srgbClr val="FFFFFF"/>
            </a:solidFill>
            <a:ln w="25400" cap="flat">
              <a:solidFill>
                <a:srgbClr val="C0C0C0"/>
              </a:solidFill>
              <a:prstDash val="solid"/>
              <a:round/>
              <a:headEnd type="none" w="med" len="med"/>
              <a:tailEnd type="none" w="med" len="med"/>
            </a:ln>
          </p:spPr>
          <p:txBody>
            <a:bodyPr lIns="0" tIns="0" rIns="0" bIns="0"/>
            <a:lstStyle/>
            <a:p>
              <a:pPr algn="ctr"/>
              <a:endParaRPr lang="en-GB" sz="4200" smtClean="0">
                <a:solidFill>
                  <a:srgbClr val="000000"/>
                </a:solidFill>
                <a:latin typeface="Gill Sans" charset="0"/>
                <a:sym typeface="Gill Sans" charset="0"/>
              </a:endParaRPr>
            </a:p>
          </p:txBody>
        </p:sp>
        <p:sp>
          <p:nvSpPr>
            <p:cNvPr id="9248" name="Rectangle 32"/>
            <p:cNvSpPr>
              <a:spLocks/>
            </p:cNvSpPr>
            <p:nvPr/>
          </p:nvSpPr>
          <p:spPr bwMode="auto">
            <a:xfrm>
              <a:off x="14" y="46"/>
              <a:ext cx="112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nchor="ctr"/>
            <a:lstStyle/>
            <a:p>
              <a:pPr marL="36513" algn="ctr"/>
              <a:r>
                <a:rPr lang="en-US" sz="1200" smtClean="0">
                  <a:solidFill>
                    <a:srgbClr val="777777"/>
                  </a:solidFill>
                  <a:latin typeface="Trebuchet MS" pitchFamily="34" charset="0"/>
                  <a:ea typeface="Trebuchet MS" pitchFamily="34" charset="0"/>
                  <a:cs typeface="Trebuchet MS" pitchFamily="34" charset="0"/>
                  <a:sym typeface="Trebuchet MS" pitchFamily="34" charset="0"/>
                </a:rPr>
                <a:t>Monitoring/</a:t>
              </a:r>
              <a:endParaRPr lang="en-US" smtClean="0">
                <a:ea typeface="Lucida Grande" charset="0"/>
                <a:cs typeface="Lucida Grande" charset="0"/>
                <a:sym typeface="Verdana" pitchFamily="34" charset="0"/>
              </a:endParaRPr>
            </a:p>
            <a:p>
              <a:pPr marL="36513" algn="ctr"/>
              <a:r>
                <a:rPr lang="en-US" sz="1200" smtClean="0">
                  <a:solidFill>
                    <a:srgbClr val="777777"/>
                  </a:solidFill>
                  <a:latin typeface="Trebuchet MS" pitchFamily="34" charset="0"/>
                  <a:ea typeface="Trebuchet MS" pitchFamily="34" charset="0"/>
                  <a:cs typeface="Trebuchet MS" pitchFamily="34" charset="0"/>
                  <a:sym typeface="Trebuchet MS" pitchFamily="34" charset="0"/>
                </a:rPr>
                <a:t>Payments</a:t>
              </a:r>
            </a:p>
          </p:txBody>
        </p:sp>
      </p:grpSp>
      <p:grpSp>
        <p:nvGrpSpPr>
          <p:cNvPr id="9252" name="Group 36"/>
          <p:cNvGrpSpPr>
            <a:grpSpLocks/>
          </p:cNvGrpSpPr>
          <p:nvPr/>
        </p:nvGrpSpPr>
        <p:grpSpPr bwMode="auto">
          <a:xfrm>
            <a:off x="2771775" y="4797425"/>
            <a:ext cx="1801813" cy="503238"/>
            <a:chOff x="0" y="0"/>
            <a:chExt cx="1135" cy="317"/>
          </a:xfrm>
        </p:grpSpPr>
        <p:sp>
          <p:nvSpPr>
            <p:cNvPr id="9250" name="AutoShape 34"/>
            <p:cNvSpPr>
              <a:spLocks/>
            </p:cNvSpPr>
            <p:nvPr/>
          </p:nvSpPr>
          <p:spPr bwMode="auto">
            <a:xfrm>
              <a:off x="0" y="0"/>
              <a:ext cx="1134" cy="317"/>
            </a:xfrm>
            <a:prstGeom prst="roundRect">
              <a:avLst>
                <a:gd name="adj" fmla="val 16653"/>
              </a:avLst>
            </a:prstGeom>
            <a:solidFill>
              <a:srgbClr val="FFFFFF"/>
            </a:solidFill>
            <a:ln w="25400" cap="flat">
              <a:solidFill>
                <a:srgbClr val="C0C0C0"/>
              </a:solidFill>
              <a:prstDash val="solid"/>
              <a:round/>
              <a:headEnd type="none" w="med" len="med"/>
              <a:tailEnd type="none" w="med" len="med"/>
            </a:ln>
          </p:spPr>
          <p:txBody>
            <a:bodyPr lIns="0" tIns="0" rIns="0" bIns="0"/>
            <a:lstStyle/>
            <a:p>
              <a:pPr algn="ctr"/>
              <a:endParaRPr lang="en-GB" sz="4200" smtClean="0">
                <a:solidFill>
                  <a:srgbClr val="000000"/>
                </a:solidFill>
                <a:latin typeface="Gill Sans" charset="0"/>
                <a:sym typeface="Gill Sans" charset="0"/>
              </a:endParaRPr>
            </a:p>
          </p:txBody>
        </p:sp>
        <p:sp>
          <p:nvSpPr>
            <p:cNvPr id="9251" name="Rectangle 35"/>
            <p:cNvSpPr>
              <a:spLocks/>
            </p:cNvSpPr>
            <p:nvPr/>
          </p:nvSpPr>
          <p:spPr bwMode="auto">
            <a:xfrm>
              <a:off x="15" y="102"/>
              <a:ext cx="1120"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nchor="ctr"/>
            <a:lstStyle/>
            <a:p>
              <a:pPr marL="36513" algn="ctr"/>
              <a:r>
                <a:rPr lang="en-US" sz="1200" smtClean="0">
                  <a:solidFill>
                    <a:srgbClr val="777777"/>
                  </a:solidFill>
                  <a:latin typeface="Trebuchet MS" pitchFamily="34" charset="0"/>
                  <a:ea typeface="Trebuchet MS" pitchFamily="34" charset="0"/>
                  <a:cs typeface="Trebuchet MS" pitchFamily="34" charset="0"/>
                  <a:sym typeface="Trebuchet MS" pitchFamily="34" charset="0"/>
                </a:rPr>
                <a:t>Dissemination</a:t>
              </a:r>
            </a:p>
          </p:txBody>
        </p:sp>
      </p:grpSp>
      <p:grpSp>
        <p:nvGrpSpPr>
          <p:cNvPr id="9255" name="Group 39"/>
          <p:cNvGrpSpPr>
            <a:grpSpLocks/>
          </p:cNvGrpSpPr>
          <p:nvPr/>
        </p:nvGrpSpPr>
        <p:grpSpPr bwMode="auto">
          <a:xfrm>
            <a:off x="2771775" y="5661025"/>
            <a:ext cx="1801813" cy="503238"/>
            <a:chOff x="0" y="0"/>
            <a:chExt cx="1135" cy="317"/>
          </a:xfrm>
        </p:grpSpPr>
        <p:sp>
          <p:nvSpPr>
            <p:cNvPr id="9253" name="AutoShape 37"/>
            <p:cNvSpPr>
              <a:spLocks/>
            </p:cNvSpPr>
            <p:nvPr/>
          </p:nvSpPr>
          <p:spPr bwMode="auto">
            <a:xfrm>
              <a:off x="0" y="0"/>
              <a:ext cx="1134" cy="317"/>
            </a:xfrm>
            <a:prstGeom prst="roundRect">
              <a:avLst>
                <a:gd name="adj" fmla="val 16653"/>
              </a:avLst>
            </a:prstGeom>
            <a:solidFill>
              <a:srgbClr val="FFFFFF"/>
            </a:solidFill>
            <a:ln w="25400" cap="flat">
              <a:solidFill>
                <a:srgbClr val="C0C0C0"/>
              </a:solidFill>
              <a:prstDash val="solid"/>
              <a:round/>
              <a:headEnd type="none" w="med" len="med"/>
              <a:tailEnd type="none" w="med" len="med"/>
            </a:ln>
          </p:spPr>
          <p:txBody>
            <a:bodyPr lIns="0" tIns="0" rIns="0" bIns="0"/>
            <a:lstStyle/>
            <a:p>
              <a:pPr algn="ctr"/>
              <a:endParaRPr lang="en-GB" sz="4200" smtClean="0">
                <a:solidFill>
                  <a:srgbClr val="000000"/>
                </a:solidFill>
                <a:latin typeface="Gill Sans" charset="0"/>
                <a:sym typeface="Gill Sans" charset="0"/>
              </a:endParaRPr>
            </a:p>
          </p:txBody>
        </p:sp>
        <p:sp>
          <p:nvSpPr>
            <p:cNvPr id="9254" name="Rectangle 38"/>
            <p:cNvSpPr>
              <a:spLocks/>
            </p:cNvSpPr>
            <p:nvPr/>
          </p:nvSpPr>
          <p:spPr bwMode="auto">
            <a:xfrm>
              <a:off x="15" y="102"/>
              <a:ext cx="1120"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nchor="ctr"/>
            <a:lstStyle/>
            <a:p>
              <a:pPr marL="36513" algn="ctr"/>
              <a:r>
                <a:rPr lang="en-US" sz="1200" smtClean="0">
                  <a:solidFill>
                    <a:srgbClr val="777777"/>
                  </a:solidFill>
                  <a:latin typeface="Trebuchet MS" pitchFamily="34" charset="0"/>
                  <a:ea typeface="Trebuchet MS" pitchFamily="34" charset="0"/>
                  <a:cs typeface="Trebuchet MS" pitchFamily="34" charset="0"/>
                  <a:sym typeface="Trebuchet MS" pitchFamily="34" charset="0"/>
                </a:rPr>
                <a:t>Archiving</a:t>
              </a:r>
            </a:p>
          </p:txBody>
        </p:sp>
      </p:grpSp>
      <p:grpSp>
        <p:nvGrpSpPr>
          <p:cNvPr id="9258" name="Group 42"/>
          <p:cNvGrpSpPr>
            <a:grpSpLocks/>
          </p:cNvGrpSpPr>
          <p:nvPr/>
        </p:nvGrpSpPr>
        <p:grpSpPr bwMode="auto">
          <a:xfrm>
            <a:off x="323850" y="4797425"/>
            <a:ext cx="1801813" cy="503238"/>
            <a:chOff x="0" y="0"/>
            <a:chExt cx="1135" cy="317"/>
          </a:xfrm>
        </p:grpSpPr>
        <p:sp>
          <p:nvSpPr>
            <p:cNvPr id="9256" name="AutoShape 40"/>
            <p:cNvSpPr>
              <a:spLocks/>
            </p:cNvSpPr>
            <p:nvPr/>
          </p:nvSpPr>
          <p:spPr bwMode="auto">
            <a:xfrm>
              <a:off x="0" y="0"/>
              <a:ext cx="1134" cy="317"/>
            </a:xfrm>
            <a:prstGeom prst="roundRect">
              <a:avLst>
                <a:gd name="adj" fmla="val 16653"/>
              </a:avLst>
            </a:prstGeom>
            <a:solidFill>
              <a:srgbClr val="FFFFFF"/>
            </a:solidFill>
            <a:ln w="25400" cap="flat">
              <a:solidFill>
                <a:srgbClr val="C0C0C0"/>
              </a:solidFill>
              <a:prstDash val="solid"/>
              <a:round/>
              <a:headEnd type="none" w="med" len="med"/>
              <a:tailEnd type="none" w="med" len="med"/>
            </a:ln>
          </p:spPr>
          <p:txBody>
            <a:bodyPr lIns="0" tIns="0" rIns="0" bIns="0"/>
            <a:lstStyle/>
            <a:p>
              <a:pPr algn="ctr"/>
              <a:endParaRPr lang="en-GB" sz="4200" smtClean="0">
                <a:solidFill>
                  <a:srgbClr val="000000"/>
                </a:solidFill>
                <a:latin typeface="Gill Sans" charset="0"/>
                <a:sym typeface="Gill Sans" charset="0"/>
              </a:endParaRPr>
            </a:p>
          </p:txBody>
        </p:sp>
        <p:sp>
          <p:nvSpPr>
            <p:cNvPr id="9257" name="Rectangle 41"/>
            <p:cNvSpPr>
              <a:spLocks/>
            </p:cNvSpPr>
            <p:nvPr/>
          </p:nvSpPr>
          <p:spPr bwMode="auto">
            <a:xfrm>
              <a:off x="15" y="102"/>
              <a:ext cx="1120"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nchor="ctr"/>
            <a:lstStyle/>
            <a:p>
              <a:pPr marL="36513" algn="ctr"/>
              <a:r>
                <a:rPr lang="en-US" sz="1200" smtClean="0">
                  <a:solidFill>
                    <a:srgbClr val="777777"/>
                  </a:solidFill>
                  <a:latin typeface="Trebuchet MS" pitchFamily="34" charset="0"/>
                  <a:ea typeface="Trebuchet MS" pitchFamily="34" charset="0"/>
                  <a:cs typeface="Trebuchet MS" pitchFamily="34" charset="0"/>
                  <a:sym typeface="Trebuchet MS" pitchFamily="34" charset="0"/>
                </a:rPr>
                <a:t>Policy Development</a:t>
              </a:r>
            </a:p>
          </p:txBody>
        </p:sp>
      </p:grpSp>
      <p:grpSp>
        <p:nvGrpSpPr>
          <p:cNvPr id="9261" name="Group 45"/>
          <p:cNvGrpSpPr>
            <a:grpSpLocks/>
          </p:cNvGrpSpPr>
          <p:nvPr/>
        </p:nvGrpSpPr>
        <p:grpSpPr bwMode="auto">
          <a:xfrm>
            <a:off x="323850" y="5662613"/>
            <a:ext cx="1801813" cy="503237"/>
            <a:chOff x="0" y="0"/>
            <a:chExt cx="1135" cy="316"/>
          </a:xfrm>
        </p:grpSpPr>
        <p:sp>
          <p:nvSpPr>
            <p:cNvPr id="9259" name="AutoShape 43"/>
            <p:cNvSpPr>
              <a:spLocks/>
            </p:cNvSpPr>
            <p:nvPr/>
          </p:nvSpPr>
          <p:spPr bwMode="auto">
            <a:xfrm>
              <a:off x="0" y="0"/>
              <a:ext cx="1134" cy="316"/>
            </a:xfrm>
            <a:prstGeom prst="roundRect">
              <a:avLst>
                <a:gd name="adj" fmla="val 16653"/>
              </a:avLst>
            </a:prstGeom>
            <a:solidFill>
              <a:srgbClr val="FFFFFF"/>
            </a:solidFill>
            <a:ln w="25400" cap="flat">
              <a:solidFill>
                <a:srgbClr val="C0C0C0"/>
              </a:solidFill>
              <a:prstDash val="solid"/>
              <a:round/>
              <a:headEnd type="none" w="med" len="med"/>
              <a:tailEnd type="none" w="med" len="med"/>
            </a:ln>
          </p:spPr>
          <p:txBody>
            <a:bodyPr lIns="0" tIns="0" rIns="0" bIns="0"/>
            <a:lstStyle/>
            <a:p>
              <a:pPr algn="ctr"/>
              <a:endParaRPr lang="en-GB" sz="4200" smtClean="0">
                <a:solidFill>
                  <a:srgbClr val="000000"/>
                </a:solidFill>
                <a:latin typeface="Gill Sans" charset="0"/>
                <a:sym typeface="Gill Sans" charset="0"/>
              </a:endParaRPr>
            </a:p>
          </p:txBody>
        </p:sp>
        <p:sp>
          <p:nvSpPr>
            <p:cNvPr id="9260" name="Rectangle 44"/>
            <p:cNvSpPr>
              <a:spLocks/>
            </p:cNvSpPr>
            <p:nvPr/>
          </p:nvSpPr>
          <p:spPr bwMode="auto">
            <a:xfrm>
              <a:off x="15" y="101"/>
              <a:ext cx="1120"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nchor="ctr"/>
            <a:lstStyle/>
            <a:p>
              <a:pPr marL="36513" algn="ctr"/>
              <a:r>
                <a:rPr lang="en-US" sz="1200" smtClean="0">
                  <a:solidFill>
                    <a:srgbClr val="777777"/>
                  </a:solidFill>
                  <a:latin typeface="Trebuchet MS" pitchFamily="34" charset="0"/>
                  <a:ea typeface="Trebuchet MS" pitchFamily="34" charset="0"/>
                  <a:cs typeface="Trebuchet MS" pitchFamily="34" charset="0"/>
                  <a:sym typeface="Trebuchet MS" pitchFamily="34" charset="0"/>
                </a:rPr>
                <a:t>MS Contacts</a:t>
              </a:r>
            </a:p>
          </p:txBody>
        </p:sp>
      </p:grpSp>
      <p:grpSp>
        <p:nvGrpSpPr>
          <p:cNvPr id="9264" name="Group 48"/>
          <p:cNvGrpSpPr>
            <a:grpSpLocks/>
          </p:cNvGrpSpPr>
          <p:nvPr/>
        </p:nvGrpSpPr>
        <p:grpSpPr bwMode="auto">
          <a:xfrm>
            <a:off x="5649913" y="2563813"/>
            <a:ext cx="3025775" cy="503237"/>
            <a:chOff x="0" y="0"/>
            <a:chExt cx="1905" cy="316"/>
          </a:xfrm>
        </p:grpSpPr>
        <p:sp>
          <p:nvSpPr>
            <p:cNvPr id="9262" name="AutoShape 46"/>
            <p:cNvSpPr>
              <a:spLocks/>
            </p:cNvSpPr>
            <p:nvPr/>
          </p:nvSpPr>
          <p:spPr bwMode="auto">
            <a:xfrm>
              <a:off x="0" y="0"/>
              <a:ext cx="1905" cy="316"/>
            </a:xfrm>
            <a:prstGeom prst="roundRect">
              <a:avLst>
                <a:gd name="adj" fmla="val 16653"/>
              </a:avLst>
            </a:prstGeom>
            <a:solidFill>
              <a:srgbClr val="FFCC00"/>
            </a:solidFill>
            <a:ln w="25400" cap="flat">
              <a:solidFill>
                <a:srgbClr val="C0C0C0"/>
              </a:solidFill>
              <a:prstDash val="solid"/>
              <a:round/>
              <a:headEnd type="none" w="med" len="med"/>
              <a:tailEnd type="none" w="med" len="med"/>
            </a:ln>
          </p:spPr>
          <p:txBody>
            <a:bodyPr lIns="0" tIns="0" rIns="0" bIns="0"/>
            <a:lstStyle/>
            <a:p>
              <a:pPr algn="ctr"/>
              <a:endParaRPr lang="en-GB" sz="4200" smtClean="0">
                <a:solidFill>
                  <a:srgbClr val="000000"/>
                </a:solidFill>
                <a:latin typeface="Gill Sans" charset="0"/>
                <a:sym typeface="Gill Sans" charset="0"/>
              </a:endParaRPr>
            </a:p>
          </p:txBody>
        </p:sp>
        <p:sp>
          <p:nvSpPr>
            <p:cNvPr id="9263" name="Rectangle 47"/>
            <p:cNvSpPr>
              <a:spLocks/>
            </p:cNvSpPr>
            <p:nvPr/>
          </p:nvSpPr>
          <p:spPr bwMode="auto">
            <a:xfrm>
              <a:off x="16" y="101"/>
              <a:ext cx="1888"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nchor="ctr"/>
            <a:lstStyle/>
            <a:p>
              <a:pPr marL="38100" algn="ctr"/>
              <a:r>
                <a:rPr lang="en-US" sz="1200" smtClean="0">
                  <a:solidFill>
                    <a:srgbClr val="777777"/>
                  </a:solidFill>
                  <a:latin typeface="Trebuchet MS" pitchFamily="34" charset="0"/>
                  <a:ea typeface="Trebuchet MS" pitchFamily="34" charset="0"/>
                  <a:cs typeface="Trebuchet MS" pitchFamily="34" charset="0"/>
                  <a:sym typeface="Trebuchet MS" pitchFamily="34" charset="0"/>
                </a:rPr>
                <a:t>EC internal evaluation (Tenders)</a:t>
              </a:r>
            </a:p>
          </p:txBody>
        </p:sp>
      </p:grpSp>
      <p:grpSp>
        <p:nvGrpSpPr>
          <p:cNvPr id="9267" name="Group 51"/>
          <p:cNvGrpSpPr>
            <a:grpSpLocks/>
          </p:cNvGrpSpPr>
          <p:nvPr/>
        </p:nvGrpSpPr>
        <p:grpSpPr bwMode="auto">
          <a:xfrm>
            <a:off x="5649913" y="3357563"/>
            <a:ext cx="3025775" cy="503237"/>
            <a:chOff x="0" y="0"/>
            <a:chExt cx="1905" cy="316"/>
          </a:xfrm>
        </p:grpSpPr>
        <p:sp>
          <p:nvSpPr>
            <p:cNvPr id="9265" name="AutoShape 49"/>
            <p:cNvSpPr>
              <a:spLocks/>
            </p:cNvSpPr>
            <p:nvPr/>
          </p:nvSpPr>
          <p:spPr bwMode="auto">
            <a:xfrm>
              <a:off x="0" y="0"/>
              <a:ext cx="1905" cy="316"/>
            </a:xfrm>
            <a:prstGeom prst="roundRect">
              <a:avLst>
                <a:gd name="adj" fmla="val 16653"/>
              </a:avLst>
            </a:prstGeom>
            <a:solidFill>
              <a:srgbClr val="FFFFFF"/>
            </a:solidFill>
            <a:ln w="25400" cap="flat">
              <a:solidFill>
                <a:srgbClr val="C0C0C0"/>
              </a:solidFill>
              <a:prstDash val="solid"/>
              <a:round/>
              <a:headEnd type="none" w="med" len="med"/>
              <a:tailEnd type="none" w="med" len="med"/>
            </a:ln>
          </p:spPr>
          <p:txBody>
            <a:bodyPr lIns="0" tIns="0" rIns="0" bIns="0"/>
            <a:lstStyle/>
            <a:p>
              <a:pPr algn="ctr"/>
              <a:endParaRPr lang="en-GB" sz="4200" smtClean="0">
                <a:solidFill>
                  <a:srgbClr val="000000"/>
                </a:solidFill>
                <a:latin typeface="Gill Sans" charset="0"/>
                <a:sym typeface="Gill Sans" charset="0"/>
              </a:endParaRPr>
            </a:p>
          </p:txBody>
        </p:sp>
        <p:sp>
          <p:nvSpPr>
            <p:cNvPr id="9266" name="Rectangle 50"/>
            <p:cNvSpPr>
              <a:spLocks/>
            </p:cNvSpPr>
            <p:nvPr/>
          </p:nvSpPr>
          <p:spPr bwMode="auto">
            <a:xfrm>
              <a:off x="16" y="101"/>
              <a:ext cx="1888"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nchor="ctr"/>
            <a:lstStyle/>
            <a:p>
              <a:pPr marL="38100" algn="ctr"/>
              <a:r>
                <a:rPr lang="en-US" sz="1200" smtClean="0">
                  <a:solidFill>
                    <a:srgbClr val="777777"/>
                  </a:solidFill>
                  <a:latin typeface="Trebuchet MS" pitchFamily="34" charset="0"/>
                  <a:ea typeface="Trebuchet MS" pitchFamily="34" charset="0"/>
                  <a:cs typeface="Trebuchet MS" pitchFamily="34" charset="0"/>
                  <a:sym typeface="Trebuchet MS" pitchFamily="34" charset="0"/>
                </a:rPr>
                <a:t>External Evaluation</a:t>
              </a:r>
            </a:p>
          </p:txBody>
        </p:sp>
      </p:grpSp>
      <p:grpSp>
        <p:nvGrpSpPr>
          <p:cNvPr id="9270" name="Group 54"/>
          <p:cNvGrpSpPr>
            <a:grpSpLocks/>
          </p:cNvGrpSpPr>
          <p:nvPr/>
        </p:nvGrpSpPr>
        <p:grpSpPr bwMode="auto">
          <a:xfrm>
            <a:off x="5649913" y="4005263"/>
            <a:ext cx="3025775" cy="503237"/>
            <a:chOff x="0" y="0"/>
            <a:chExt cx="1905" cy="316"/>
          </a:xfrm>
        </p:grpSpPr>
        <p:sp>
          <p:nvSpPr>
            <p:cNvPr id="9268" name="AutoShape 52"/>
            <p:cNvSpPr>
              <a:spLocks/>
            </p:cNvSpPr>
            <p:nvPr/>
          </p:nvSpPr>
          <p:spPr bwMode="auto">
            <a:xfrm>
              <a:off x="0" y="0"/>
              <a:ext cx="1905" cy="316"/>
            </a:xfrm>
            <a:prstGeom prst="roundRect">
              <a:avLst>
                <a:gd name="adj" fmla="val 16653"/>
              </a:avLst>
            </a:prstGeom>
            <a:solidFill>
              <a:srgbClr val="FFFFFF"/>
            </a:solidFill>
            <a:ln w="25400" cap="flat">
              <a:solidFill>
                <a:srgbClr val="C0C0C0"/>
              </a:solidFill>
              <a:prstDash val="solid"/>
              <a:round/>
              <a:headEnd type="none" w="med" len="med"/>
              <a:tailEnd type="none" w="med" len="med"/>
            </a:ln>
          </p:spPr>
          <p:txBody>
            <a:bodyPr lIns="0" tIns="0" rIns="0" bIns="0"/>
            <a:lstStyle/>
            <a:p>
              <a:pPr algn="ctr"/>
              <a:endParaRPr lang="en-GB" sz="4200" smtClean="0">
                <a:solidFill>
                  <a:srgbClr val="000000"/>
                </a:solidFill>
                <a:latin typeface="Gill Sans" charset="0"/>
                <a:sym typeface="Gill Sans" charset="0"/>
              </a:endParaRPr>
            </a:p>
          </p:txBody>
        </p:sp>
        <p:sp>
          <p:nvSpPr>
            <p:cNvPr id="9269" name="Rectangle 53"/>
            <p:cNvSpPr>
              <a:spLocks/>
            </p:cNvSpPr>
            <p:nvPr/>
          </p:nvSpPr>
          <p:spPr bwMode="auto">
            <a:xfrm>
              <a:off x="16" y="101"/>
              <a:ext cx="1888"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nchor="ctr"/>
            <a:lstStyle/>
            <a:p>
              <a:pPr marL="38100" algn="ctr"/>
              <a:r>
                <a:rPr lang="en-US" sz="1200" smtClean="0">
                  <a:solidFill>
                    <a:srgbClr val="777777"/>
                  </a:solidFill>
                  <a:latin typeface="Trebuchet MS" pitchFamily="34" charset="0"/>
                  <a:ea typeface="Trebuchet MS" pitchFamily="34" charset="0"/>
                  <a:cs typeface="Trebuchet MS" pitchFamily="34" charset="0"/>
                  <a:sym typeface="Trebuchet MS" pitchFamily="34" charset="0"/>
                </a:rPr>
                <a:t>Audits</a:t>
              </a:r>
            </a:p>
          </p:txBody>
        </p:sp>
      </p:grpSp>
      <p:grpSp>
        <p:nvGrpSpPr>
          <p:cNvPr id="9273" name="Group 57"/>
          <p:cNvGrpSpPr>
            <a:grpSpLocks/>
          </p:cNvGrpSpPr>
          <p:nvPr/>
        </p:nvGrpSpPr>
        <p:grpSpPr bwMode="auto">
          <a:xfrm>
            <a:off x="5649913" y="4797425"/>
            <a:ext cx="3025775" cy="503238"/>
            <a:chOff x="0" y="0"/>
            <a:chExt cx="1905" cy="317"/>
          </a:xfrm>
        </p:grpSpPr>
        <p:sp>
          <p:nvSpPr>
            <p:cNvPr id="9271" name="AutoShape 55"/>
            <p:cNvSpPr>
              <a:spLocks/>
            </p:cNvSpPr>
            <p:nvPr/>
          </p:nvSpPr>
          <p:spPr bwMode="auto">
            <a:xfrm>
              <a:off x="0" y="0"/>
              <a:ext cx="1905" cy="317"/>
            </a:xfrm>
            <a:prstGeom prst="roundRect">
              <a:avLst>
                <a:gd name="adj" fmla="val 16653"/>
              </a:avLst>
            </a:prstGeom>
            <a:solidFill>
              <a:srgbClr val="FFFFFF"/>
            </a:solidFill>
            <a:ln w="25400" cap="flat">
              <a:solidFill>
                <a:srgbClr val="C0C0C0"/>
              </a:solidFill>
              <a:prstDash val="solid"/>
              <a:round/>
              <a:headEnd type="none" w="med" len="med"/>
              <a:tailEnd type="none" w="med" len="med"/>
            </a:ln>
          </p:spPr>
          <p:txBody>
            <a:bodyPr lIns="0" tIns="0" rIns="0" bIns="0"/>
            <a:lstStyle/>
            <a:p>
              <a:pPr algn="ctr"/>
              <a:endParaRPr lang="en-GB" sz="4200" smtClean="0">
                <a:solidFill>
                  <a:srgbClr val="000000"/>
                </a:solidFill>
                <a:latin typeface="Gill Sans" charset="0"/>
                <a:sym typeface="Gill Sans" charset="0"/>
              </a:endParaRPr>
            </a:p>
          </p:txBody>
        </p:sp>
        <p:sp>
          <p:nvSpPr>
            <p:cNvPr id="9272" name="Rectangle 56"/>
            <p:cNvSpPr>
              <a:spLocks/>
            </p:cNvSpPr>
            <p:nvPr/>
          </p:nvSpPr>
          <p:spPr bwMode="auto">
            <a:xfrm>
              <a:off x="16" y="102"/>
              <a:ext cx="1888"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nchor="ctr"/>
            <a:lstStyle/>
            <a:p>
              <a:pPr marL="38100" algn="ctr"/>
              <a:r>
                <a:rPr lang="en-US" sz="1200" smtClean="0">
                  <a:solidFill>
                    <a:srgbClr val="777777"/>
                  </a:solidFill>
                  <a:latin typeface="Trebuchet MS" pitchFamily="34" charset="0"/>
                  <a:ea typeface="Trebuchet MS" pitchFamily="34" charset="0"/>
                  <a:cs typeface="Trebuchet MS" pitchFamily="34" charset="0"/>
                  <a:sym typeface="Trebuchet MS" pitchFamily="34" charset="0"/>
                </a:rPr>
                <a:t>Publications, webpages, etc.</a:t>
              </a:r>
            </a:p>
          </p:txBody>
        </p:sp>
      </p:grpSp>
      <p:grpSp>
        <p:nvGrpSpPr>
          <p:cNvPr id="9276" name="Group 60"/>
          <p:cNvGrpSpPr>
            <a:grpSpLocks/>
          </p:cNvGrpSpPr>
          <p:nvPr/>
        </p:nvGrpSpPr>
        <p:grpSpPr bwMode="auto">
          <a:xfrm>
            <a:off x="5649913" y="5445125"/>
            <a:ext cx="3025775" cy="503238"/>
            <a:chOff x="0" y="0"/>
            <a:chExt cx="1905" cy="317"/>
          </a:xfrm>
        </p:grpSpPr>
        <p:sp>
          <p:nvSpPr>
            <p:cNvPr id="9274" name="AutoShape 58"/>
            <p:cNvSpPr>
              <a:spLocks/>
            </p:cNvSpPr>
            <p:nvPr/>
          </p:nvSpPr>
          <p:spPr bwMode="auto">
            <a:xfrm>
              <a:off x="0" y="0"/>
              <a:ext cx="1905" cy="317"/>
            </a:xfrm>
            <a:prstGeom prst="roundRect">
              <a:avLst>
                <a:gd name="adj" fmla="val 16653"/>
              </a:avLst>
            </a:prstGeom>
            <a:solidFill>
              <a:srgbClr val="FFFFFF"/>
            </a:solidFill>
            <a:ln w="25400" cap="flat">
              <a:solidFill>
                <a:srgbClr val="C0C0C0"/>
              </a:solidFill>
              <a:prstDash val="solid"/>
              <a:round/>
              <a:headEnd type="none" w="med" len="med"/>
              <a:tailEnd type="none" w="med" len="med"/>
            </a:ln>
          </p:spPr>
          <p:txBody>
            <a:bodyPr lIns="0" tIns="0" rIns="0" bIns="0"/>
            <a:lstStyle/>
            <a:p>
              <a:pPr algn="ctr"/>
              <a:endParaRPr lang="en-GB" sz="4200" smtClean="0">
                <a:solidFill>
                  <a:srgbClr val="000000"/>
                </a:solidFill>
                <a:latin typeface="Gill Sans" charset="0"/>
                <a:sym typeface="Gill Sans" charset="0"/>
              </a:endParaRPr>
            </a:p>
          </p:txBody>
        </p:sp>
        <p:sp>
          <p:nvSpPr>
            <p:cNvPr id="9275" name="Rectangle 59"/>
            <p:cNvSpPr>
              <a:spLocks/>
            </p:cNvSpPr>
            <p:nvPr/>
          </p:nvSpPr>
          <p:spPr bwMode="auto">
            <a:xfrm>
              <a:off x="16" y="102"/>
              <a:ext cx="1888"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nchor="ctr"/>
            <a:lstStyle/>
            <a:p>
              <a:pPr marL="38100" algn="ctr"/>
              <a:r>
                <a:rPr lang="en-US" sz="1200" smtClean="0">
                  <a:solidFill>
                    <a:srgbClr val="777777"/>
                  </a:solidFill>
                  <a:latin typeface="Trebuchet MS" pitchFamily="34" charset="0"/>
                  <a:ea typeface="Trebuchet MS" pitchFamily="34" charset="0"/>
                  <a:cs typeface="Trebuchet MS" pitchFamily="34" charset="0"/>
                  <a:sym typeface="Trebuchet MS" pitchFamily="34" charset="0"/>
                </a:rPr>
                <a:t>Summary reports, meetings</a:t>
              </a:r>
            </a:p>
          </p:txBody>
        </p:sp>
      </p:grpSp>
      <p:grpSp>
        <p:nvGrpSpPr>
          <p:cNvPr id="9279" name="Group 63"/>
          <p:cNvGrpSpPr>
            <a:grpSpLocks/>
          </p:cNvGrpSpPr>
          <p:nvPr/>
        </p:nvGrpSpPr>
        <p:grpSpPr bwMode="auto">
          <a:xfrm>
            <a:off x="5649913" y="1196975"/>
            <a:ext cx="3025775" cy="503238"/>
            <a:chOff x="0" y="0"/>
            <a:chExt cx="1905" cy="317"/>
          </a:xfrm>
        </p:grpSpPr>
        <p:sp>
          <p:nvSpPr>
            <p:cNvPr id="9277" name="AutoShape 61"/>
            <p:cNvSpPr>
              <a:spLocks/>
            </p:cNvSpPr>
            <p:nvPr/>
          </p:nvSpPr>
          <p:spPr bwMode="auto">
            <a:xfrm>
              <a:off x="0" y="0"/>
              <a:ext cx="1905" cy="317"/>
            </a:xfrm>
            <a:prstGeom prst="roundRect">
              <a:avLst>
                <a:gd name="adj" fmla="val 16653"/>
              </a:avLst>
            </a:prstGeom>
            <a:solidFill>
              <a:srgbClr val="FFFFFF"/>
            </a:solidFill>
            <a:ln w="25400" cap="flat">
              <a:solidFill>
                <a:srgbClr val="C0C0C0"/>
              </a:solidFill>
              <a:prstDash val="solid"/>
              <a:round/>
              <a:headEnd type="none" w="med" len="med"/>
              <a:tailEnd type="none" w="med" len="med"/>
            </a:ln>
          </p:spPr>
          <p:txBody>
            <a:bodyPr lIns="0" tIns="0" rIns="0" bIns="0"/>
            <a:lstStyle/>
            <a:p>
              <a:pPr algn="ctr"/>
              <a:endParaRPr lang="en-GB" sz="4200" smtClean="0">
                <a:solidFill>
                  <a:srgbClr val="000000"/>
                </a:solidFill>
                <a:latin typeface="Gill Sans" charset="0"/>
                <a:sym typeface="Gill Sans" charset="0"/>
              </a:endParaRPr>
            </a:p>
          </p:txBody>
        </p:sp>
        <p:sp>
          <p:nvSpPr>
            <p:cNvPr id="9278" name="Rectangle 62"/>
            <p:cNvSpPr>
              <a:spLocks/>
            </p:cNvSpPr>
            <p:nvPr/>
          </p:nvSpPr>
          <p:spPr bwMode="auto">
            <a:xfrm>
              <a:off x="16" y="102"/>
              <a:ext cx="1888"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nchor="ctr"/>
            <a:lstStyle/>
            <a:p>
              <a:pPr marL="38100" algn="ctr"/>
              <a:r>
                <a:rPr lang="en-US" sz="1200" smtClean="0">
                  <a:solidFill>
                    <a:srgbClr val="777777"/>
                  </a:solidFill>
                  <a:latin typeface="Trebuchet MS" pitchFamily="34" charset="0"/>
                  <a:ea typeface="Trebuchet MS" pitchFamily="34" charset="0"/>
                  <a:cs typeface="Trebuchet MS" pitchFamily="34" charset="0"/>
                  <a:sym typeface="Trebuchet MS" pitchFamily="34" charset="0"/>
                </a:rPr>
                <a:t>Information workshops, Guidelines, etc.</a:t>
              </a:r>
            </a:p>
          </p:txBody>
        </p:sp>
      </p:grpSp>
      <p:sp>
        <p:nvSpPr>
          <p:cNvPr id="9280" name="Line 64"/>
          <p:cNvSpPr>
            <a:spLocks noChangeShapeType="1"/>
          </p:cNvSpPr>
          <p:nvPr/>
        </p:nvSpPr>
        <p:spPr bwMode="auto">
          <a:xfrm rot="10800000" flipH="1">
            <a:off x="4548188" y="1447800"/>
            <a:ext cx="1127125" cy="287338"/>
          </a:xfrm>
          <a:prstGeom prst="line">
            <a:avLst/>
          </a:prstGeom>
          <a:noFill/>
          <a:ln w="9525" cap="flat">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endParaRPr lang="en-GB" sz="4200" smtClean="0">
              <a:solidFill>
                <a:srgbClr val="000000"/>
              </a:solidFill>
              <a:latin typeface="Gill Sans" charset="0"/>
              <a:sym typeface="Gill Sans" charset="0"/>
            </a:endParaRPr>
          </a:p>
        </p:txBody>
      </p:sp>
      <p:sp>
        <p:nvSpPr>
          <p:cNvPr id="9281" name="Line 65"/>
          <p:cNvSpPr>
            <a:spLocks noChangeShapeType="1"/>
          </p:cNvSpPr>
          <p:nvPr/>
        </p:nvSpPr>
        <p:spPr bwMode="auto">
          <a:xfrm rot="10800000" flipH="1">
            <a:off x="2100263" y="1735137"/>
            <a:ext cx="695326" cy="1226219"/>
          </a:xfrm>
          <a:prstGeom prst="line">
            <a:avLst/>
          </a:prstGeom>
          <a:noFill/>
          <a:ln w="9525" cap="flat">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endParaRPr lang="en-GB" sz="4200" smtClean="0">
              <a:solidFill>
                <a:srgbClr val="000000"/>
              </a:solidFill>
              <a:latin typeface="Gill Sans" charset="0"/>
              <a:sym typeface="Gill Sans" charset="0"/>
            </a:endParaRPr>
          </a:p>
        </p:txBody>
      </p:sp>
      <p:sp>
        <p:nvSpPr>
          <p:cNvPr id="9282" name="Line 66"/>
          <p:cNvSpPr>
            <a:spLocks noChangeShapeType="1"/>
          </p:cNvSpPr>
          <p:nvPr/>
        </p:nvSpPr>
        <p:spPr bwMode="auto">
          <a:xfrm rot="10800000" flipH="1">
            <a:off x="4548188" y="2166938"/>
            <a:ext cx="1127125" cy="360362"/>
          </a:xfrm>
          <a:prstGeom prst="line">
            <a:avLst/>
          </a:prstGeom>
          <a:noFill/>
          <a:ln w="9525" cap="flat">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endParaRPr lang="en-GB" sz="4200" smtClean="0">
              <a:solidFill>
                <a:srgbClr val="000000"/>
              </a:solidFill>
              <a:latin typeface="Gill Sans" charset="0"/>
              <a:sym typeface="Gill Sans" charset="0"/>
            </a:endParaRPr>
          </a:p>
        </p:txBody>
      </p:sp>
      <p:sp>
        <p:nvSpPr>
          <p:cNvPr id="9283" name="Line 67"/>
          <p:cNvSpPr>
            <a:spLocks noChangeShapeType="1"/>
          </p:cNvSpPr>
          <p:nvPr/>
        </p:nvSpPr>
        <p:spPr bwMode="auto">
          <a:xfrm>
            <a:off x="4548188" y="2527300"/>
            <a:ext cx="1127125" cy="287338"/>
          </a:xfrm>
          <a:prstGeom prst="line">
            <a:avLst/>
          </a:prstGeom>
          <a:noFill/>
          <a:ln w="9525" cap="flat">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endParaRPr lang="en-GB" sz="4200" smtClean="0">
              <a:solidFill>
                <a:srgbClr val="000000"/>
              </a:solidFill>
              <a:latin typeface="Gill Sans" charset="0"/>
              <a:sym typeface="Gill Sans" charset="0"/>
            </a:endParaRPr>
          </a:p>
        </p:txBody>
      </p:sp>
      <p:sp>
        <p:nvSpPr>
          <p:cNvPr id="9284" name="Line 68"/>
          <p:cNvSpPr>
            <a:spLocks noChangeShapeType="1"/>
          </p:cNvSpPr>
          <p:nvPr/>
        </p:nvSpPr>
        <p:spPr bwMode="auto">
          <a:xfrm flipH="1">
            <a:off x="2100263" y="5048250"/>
            <a:ext cx="695325" cy="1588"/>
          </a:xfrm>
          <a:prstGeom prst="line">
            <a:avLst/>
          </a:prstGeom>
          <a:noFill/>
          <a:ln w="9525" cap="flat">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endParaRPr lang="en-GB" sz="4200" smtClean="0">
              <a:solidFill>
                <a:srgbClr val="000000"/>
              </a:solidFill>
              <a:latin typeface="Gill Sans" charset="0"/>
              <a:sym typeface="Gill Sans" charset="0"/>
            </a:endParaRPr>
          </a:p>
        </p:txBody>
      </p:sp>
      <p:sp>
        <p:nvSpPr>
          <p:cNvPr id="9285" name="Line 69"/>
          <p:cNvSpPr>
            <a:spLocks noChangeShapeType="1"/>
          </p:cNvSpPr>
          <p:nvPr/>
        </p:nvSpPr>
        <p:spPr bwMode="auto">
          <a:xfrm rot="10800000" flipH="1">
            <a:off x="4546600" y="3608388"/>
            <a:ext cx="1130300" cy="574675"/>
          </a:xfrm>
          <a:prstGeom prst="line">
            <a:avLst/>
          </a:prstGeom>
          <a:noFill/>
          <a:ln w="9525" cap="flat">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endParaRPr lang="en-GB" sz="4200" smtClean="0">
              <a:solidFill>
                <a:srgbClr val="000000"/>
              </a:solidFill>
              <a:latin typeface="Gill Sans" charset="0"/>
              <a:sym typeface="Gill Sans" charset="0"/>
            </a:endParaRPr>
          </a:p>
        </p:txBody>
      </p:sp>
      <p:sp>
        <p:nvSpPr>
          <p:cNvPr id="9286" name="Line 70"/>
          <p:cNvSpPr>
            <a:spLocks noChangeShapeType="1"/>
          </p:cNvSpPr>
          <p:nvPr/>
        </p:nvSpPr>
        <p:spPr bwMode="auto">
          <a:xfrm>
            <a:off x="4546600" y="4184650"/>
            <a:ext cx="1130300" cy="71438"/>
          </a:xfrm>
          <a:prstGeom prst="line">
            <a:avLst/>
          </a:prstGeom>
          <a:noFill/>
          <a:ln w="9525" cap="flat">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endParaRPr lang="en-GB" sz="4200" smtClean="0">
              <a:solidFill>
                <a:srgbClr val="000000"/>
              </a:solidFill>
              <a:latin typeface="Gill Sans" charset="0"/>
              <a:sym typeface="Gill Sans" charset="0"/>
            </a:endParaRPr>
          </a:p>
        </p:txBody>
      </p:sp>
      <p:sp>
        <p:nvSpPr>
          <p:cNvPr id="9287" name="Line 71"/>
          <p:cNvSpPr>
            <a:spLocks noChangeShapeType="1"/>
          </p:cNvSpPr>
          <p:nvPr/>
        </p:nvSpPr>
        <p:spPr bwMode="auto">
          <a:xfrm>
            <a:off x="4548188" y="5048250"/>
            <a:ext cx="1127125" cy="1588"/>
          </a:xfrm>
          <a:prstGeom prst="line">
            <a:avLst/>
          </a:prstGeom>
          <a:noFill/>
          <a:ln w="9525" cap="flat">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endParaRPr lang="en-GB" sz="4200" smtClean="0">
              <a:solidFill>
                <a:srgbClr val="000000"/>
              </a:solidFill>
              <a:latin typeface="Gill Sans" charset="0"/>
              <a:sym typeface="Gill Sans" charset="0"/>
            </a:endParaRPr>
          </a:p>
        </p:txBody>
      </p:sp>
      <p:sp>
        <p:nvSpPr>
          <p:cNvPr id="9288" name="Line 72"/>
          <p:cNvSpPr>
            <a:spLocks noChangeShapeType="1"/>
          </p:cNvSpPr>
          <p:nvPr/>
        </p:nvSpPr>
        <p:spPr bwMode="auto">
          <a:xfrm>
            <a:off x="4548188" y="5048250"/>
            <a:ext cx="1127125" cy="647700"/>
          </a:xfrm>
          <a:prstGeom prst="line">
            <a:avLst/>
          </a:prstGeom>
          <a:noFill/>
          <a:ln w="9525" cap="flat">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endParaRPr lang="en-GB" sz="4200" smtClean="0">
              <a:solidFill>
                <a:srgbClr val="000000"/>
              </a:solidFill>
              <a:latin typeface="Gill Sans" charset="0"/>
              <a:sym typeface="Gill Sans" charset="0"/>
            </a:endParaRPr>
          </a:p>
        </p:txBody>
      </p:sp>
      <p:grpSp>
        <p:nvGrpSpPr>
          <p:cNvPr id="68" name="Group 15"/>
          <p:cNvGrpSpPr>
            <a:grpSpLocks/>
          </p:cNvGrpSpPr>
          <p:nvPr/>
        </p:nvGrpSpPr>
        <p:grpSpPr bwMode="auto">
          <a:xfrm>
            <a:off x="323850" y="2076958"/>
            <a:ext cx="1801813" cy="503237"/>
            <a:chOff x="0" y="0"/>
            <a:chExt cx="1135" cy="316"/>
          </a:xfrm>
        </p:grpSpPr>
        <p:sp>
          <p:nvSpPr>
            <p:cNvPr id="69" name="AutoShape 13"/>
            <p:cNvSpPr>
              <a:spLocks/>
            </p:cNvSpPr>
            <p:nvPr/>
          </p:nvSpPr>
          <p:spPr bwMode="auto">
            <a:xfrm>
              <a:off x="0" y="0"/>
              <a:ext cx="1134" cy="316"/>
            </a:xfrm>
            <a:prstGeom prst="roundRect">
              <a:avLst>
                <a:gd name="adj" fmla="val 16653"/>
              </a:avLst>
            </a:prstGeom>
            <a:solidFill>
              <a:srgbClr val="FFFFFF"/>
            </a:solidFill>
            <a:ln w="25400" cap="flat">
              <a:solidFill>
                <a:srgbClr val="C0C0C0"/>
              </a:solidFill>
              <a:prstDash val="solid"/>
              <a:round/>
              <a:headEnd type="none" w="med" len="med"/>
              <a:tailEnd type="none" w="med" len="med"/>
            </a:ln>
          </p:spPr>
          <p:txBody>
            <a:bodyPr lIns="0" tIns="0" rIns="0" bIns="0"/>
            <a:lstStyle/>
            <a:p>
              <a:pPr algn="ctr"/>
              <a:endParaRPr lang="en-GB" sz="4200" smtClean="0">
                <a:solidFill>
                  <a:srgbClr val="000000"/>
                </a:solidFill>
                <a:latin typeface="Gill Sans" charset="0"/>
                <a:sym typeface="Gill Sans" charset="0"/>
              </a:endParaRPr>
            </a:p>
          </p:txBody>
        </p:sp>
        <p:sp>
          <p:nvSpPr>
            <p:cNvPr id="70" name="Rectangle 14"/>
            <p:cNvSpPr>
              <a:spLocks/>
            </p:cNvSpPr>
            <p:nvPr/>
          </p:nvSpPr>
          <p:spPr bwMode="auto">
            <a:xfrm>
              <a:off x="15" y="101"/>
              <a:ext cx="1120"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nchor="ctr"/>
            <a:lstStyle/>
            <a:p>
              <a:pPr marL="36513" algn="ctr"/>
              <a:r>
                <a:rPr lang="en-US" sz="1200" dirty="0" smtClean="0">
                  <a:solidFill>
                    <a:srgbClr val="777777"/>
                  </a:solidFill>
                  <a:latin typeface="Trebuchet MS" pitchFamily="34" charset="0"/>
                  <a:ea typeface="Trebuchet MS" pitchFamily="34" charset="0"/>
                  <a:cs typeface="Trebuchet MS" pitchFamily="34" charset="0"/>
                  <a:sym typeface="Trebuchet MS" pitchFamily="34" charset="0"/>
                </a:rPr>
                <a:t>Health Programme(s)</a:t>
              </a:r>
            </a:p>
          </p:txBody>
        </p:sp>
      </p:grpSp>
    </p:spTree>
    <p:extLst>
      <p:ext uri="{BB962C8B-B14F-4D97-AF65-F5344CB8AC3E}">
        <p14:creationId xmlns:p14="http://schemas.microsoft.com/office/powerpoint/2010/main" val="2186425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827584" y="3212976"/>
            <a:ext cx="7772400" cy="1362075"/>
          </a:xfrm>
          <a:ln/>
        </p:spPr>
        <p:txBody>
          <a:bodyPr/>
          <a:lstStyle/>
          <a:p>
            <a:r>
              <a:rPr lang="en-US" dirty="0" smtClean="0">
                <a:ea typeface="Verdana" pitchFamily="34" charset="0"/>
                <a:cs typeface="Verdana" pitchFamily="34" charset="0"/>
              </a:rPr>
              <a:t>3</a:t>
            </a:r>
            <a:r>
              <a:rPr lang="en-US" baseline="30000" dirty="0" smtClean="0">
                <a:ea typeface="Verdana" pitchFamily="34" charset="0"/>
                <a:cs typeface="Verdana" pitchFamily="34" charset="0"/>
              </a:rPr>
              <a:t>rd</a:t>
            </a:r>
            <a:r>
              <a:rPr lang="en-US" dirty="0" smtClean="0">
                <a:ea typeface="Verdana" pitchFamily="34" charset="0"/>
                <a:cs typeface="Verdana" pitchFamily="34" charset="0"/>
              </a:rPr>
              <a:t> Health Programme</a:t>
            </a:r>
            <a:endParaRPr lang="en-US" dirty="0"/>
          </a:p>
        </p:txBody>
      </p:sp>
      <p:sp>
        <p:nvSpPr>
          <p:cNvPr id="10245" name="Rectangle 5"/>
          <p:cNvSpPr>
            <a:spLocks noGrp="1" noChangeArrowheads="1"/>
          </p:cNvSpPr>
          <p:nvPr>
            <p:ph type="body" idx="1"/>
          </p:nvPr>
        </p:nvSpPr>
        <p:spPr>
          <a:xfrm>
            <a:off x="722313" y="1988841"/>
            <a:ext cx="7772400" cy="864095"/>
          </a:xfrm>
          <a:ln/>
        </p:spPr>
        <p:txBody>
          <a:bodyPr/>
          <a:lstStyle/>
          <a:p>
            <a:pPr>
              <a:spcBef>
                <a:spcPct val="0"/>
              </a:spcBef>
            </a:pPr>
            <a:endParaRPr lang="en-US" dirty="0" smtClean="0">
              <a:ea typeface="Verdana" pitchFamily="34" charset="0"/>
              <a:cs typeface="Verdana" pitchFamily="34" charset="0"/>
            </a:endParaRPr>
          </a:p>
        </p:txBody>
      </p:sp>
    </p:spTree>
    <p:extLst>
      <p:ext uri="{BB962C8B-B14F-4D97-AF65-F5344CB8AC3E}">
        <p14:creationId xmlns:p14="http://schemas.microsoft.com/office/powerpoint/2010/main" val="2118428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fr-BE" b="1" i="1" dirty="0" err="1" smtClean="0"/>
              <a:t>Overview</a:t>
            </a:r>
            <a:endParaRPr lang="fr-BE" b="1" i="1" dirty="0" smtClean="0"/>
          </a:p>
          <a:p>
            <a:pPr marL="342900" indent="-342900">
              <a:buFont typeface="Arial" panose="020B0604020202020204" pitchFamily="34" charset="0"/>
              <a:buChar char="•"/>
            </a:pPr>
            <a:r>
              <a:rPr lang="fr-BE" b="1" i="1" dirty="0" err="1" smtClean="0"/>
              <a:t>Chronic</a:t>
            </a:r>
            <a:r>
              <a:rPr lang="fr-BE" b="1" i="1" dirty="0" smtClean="0"/>
              <a:t> </a:t>
            </a:r>
            <a:r>
              <a:rPr lang="fr-BE" b="1" i="1" dirty="0" err="1" smtClean="0"/>
              <a:t>diseases</a:t>
            </a:r>
            <a:endParaRPr lang="fr-BE" b="1" i="1" dirty="0" smtClean="0"/>
          </a:p>
          <a:p>
            <a:pPr marL="342900" indent="-342900">
              <a:buFont typeface="Arial" panose="020B0604020202020204" pitchFamily="34" charset="0"/>
              <a:buChar char="•"/>
            </a:pPr>
            <a:r>
              <a:rPr lang="fr-BE" b="1" i="1" dirty="0" smtClean="0"/>
              <a:t>Rare </a:t>
            </a:r>
            <a:r>
              <a:rPr lang="fr-BE" b="1" i="1" dirty="0" err="1" smtClean="0"/>
              <a:t>diseases</a:t>
            </a:r>
            <a:endParaRPr lang="fr-BE" b="1" i="1" dirty="0" smtClean="0"/>
          </a:p>
          <a:p>
            <a:pPr marL="342900" indent="-342900">
              <a:buFont typeface="Arial" panose="020B0604020202020204" pitchFamily="34" charset="0"/>
              <a:buChar char="•"/>
            </a:pPr>
            <a:r>
              <a:rPr lang="fr-BE" b="1" i="1" dirty="0"/>
              <a:t>Digital </a:t>
            </a:r>
            <a:r>
              <a:rPr lang="fr-BE" b="1" i="1" dirty="0" err="1"/>
              <a:t>health</a:t>
            </a:r>
            <a:endParaRPr lang="fr-BE" b="1" i="1" dirty="0"/>
          </a:p>
          <a:p>
            <a:pPr marL="342900" indent="-342900">
              <a:buFont typeface="Arial" panose="020B0604020202020204" pitchFamily="34" charset="0"/>
              <a:buChar char="•"/>
            </a:pPr>
            <a:endParaRPr lang="fr-BE" b="1" dirty="0" smtClean="0"/>
          </a:p>
        </p:txBody>
      </p:sp>
    </p:spTree>
    <p:extLst>
      <p:ext uri="{BB962C8B-B14F-4D97-AF65-F5344CB8AC3E}">
        <p14:creationId xmlns:p14="http://schemas.microsoft.com/office/powerpoint/2010/main" val="30388751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endParaRPr lang="en-GB" dirty="0" smtClean="0"/>
          </a:p>
          <a:p>
            <a:pPr algn="ctr"/>
            <a:r>
              <a:rPr lang="fr-BE" sz="3200" b="1" i="1" dirty="0" smtClean="0">
                <a:solidFill>
                  <a:srgbClr val="C00000"/>
                </a:solidFill>
              </a:rPr>
              <a:t>OVERVIEW</a:t>
            </a:r>
          </a:p>
        </p:txBody>
      </p:sp>
    </p:spTree>
    <p:extLst>
      <p:ext uri="{BB962C8B-B14F-4D97-AF65-F5344CB8AC3E}">
        <p14:creationId xmlns:p14="http://schemas.microsoft.com/office/powerpoint/2010/main" val="387813919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2054</TotalTime>
  <Words>1057</Words>
  <Application>Microsoft Office PowerPoint</Application>
  <PresentationFormat>Affichage à l'écran (4:3)</PresentationFormat>
  <Paragraphs>238</Paragraphs>
  <Slides>44</Slides>
  <Notes>11</Notes>
  <HiddenSlides>0</HiddenSlides>
  <MMClips>0</MMClips>
  <ScaleCrop>false</ScaleCrop>
  <HeadingPairs>
    <vt:vector size="6" baseType="variant">
      <vt:variant>
        <vt:lpstr>Polices utilisées</vt:lpstr>
      </vt:variant>
      <vt:variant>
        <vt:i4>12</vt:i4>
      </vt:variant>
      <vt:variant>
        <vt:lpstr>Thème</vt:lpstr>
      </vt:variant>
      <vt:variant>
        <vt:i4>2</vt:i4>
      </vt:variant>
      <vt:variant>
        <vt:lpstr>Titres des diapositives</vt:lpstr>
      </vt:variant>
      <vt:variant>
        <vt:i4>44</vt:i4>
      </vt:variant>
    </vt:vector>
  </HeadingPairs>
  <TitlesOfParts>
    <vt:vector size="58" baseType="lpstr">
      <vt:lpstr>Arial</vt:lpstr>
      <vt:lpstr>Calibri</vt:lpstr>
      <vt:lpstr>Courier New</vt:lpstr>
      <vt:lpstr>Gill Sans</vt:lpstr>
      <vt:lpstr>Lucida Grande</vt:lpstr>
      <vt:lpstr>Myriad Pro</vt:lpstr>
      <vt:lpstr>Times New Roman</vt:lpstr>
      <vt:lpstr>Trebuchet MS</vt:lpstr>
      <vt:lpstr>Trebuchet MS Bold</vt:lpstr>
      <vt:lpstr>Verdana</vt:lpstr>
      <vt:lpstr>Verdana Bold</vt:lpstr>
      <vt:lpstr>ヒラギノ角ゴ ProN W6</vt:lpstr>
      <vt:lpstr>Blank</vt:lpstr>
      <vt:lpstr>Default Design</vt:lpstr>
      <vt:lpstr>Présentation PowerPoint</vt:lpstr>
      <vt:lpstr>Chafea</vt:lpstr>
      <vt:lpstr>Who we are, what we do</vt:lpstr>
      <vt:lpstr>WHO WE ARE? </vt:lpstr>
      <vt:lpstr>WHAT WE DO? </vt:lpstr>
      <vt:lpstr>Présentation PowerPoint</vt:lpstr>
      <vt:lpstr>3rd Health Programme</vt:lpstr>
      <vt:lpstr>Présentation PowerPoint</vt:lpstr>
      <vt:lpstr>Présentation PowerPoint</vt:lpstr>
      <vt:lpstr>Objective 1: Promoting health, prevent diseases, and foster supportive environments for healthy lifestyles</vt:lpstr>
      <vt:lpstr>    Objective 1: Main activities per thematic priorities </vt:lpstr>
      <vt:lpstr>   Objective 2: Main activities per thematic priorities </vt:lpstr>
      <vt:lpstr>   Objective 3: Main activities per thematic priorities </vt:lpstr>
      <vt:lpstr>    Objective 4: Main activities per thematic priorities </vt:lpstr>
      <vt:lpstr>Présentation PowerPoint</vt:lpstr>
      <vt:lpstr> Chronic diseases  </vt:lpstr>
      <vt:lpstr> Frailty </vt:lpstr>
      <vt:lpstr> Healty ageing / Best practices</vt:lpstr>
      <vt:lpstr>  </vt:lpstr>
      <vt:lpstr>Chronic diseases  </vt:lpstr>
      <vt:lpstr>Chronic diseases </vt:lpstr>
      <vt:lpstr>Chronic diseases</vt:lpstr>
      <vt:lpstr>Présentation PowerPoint</vt:lpstr>
      <vt:lpstr>Rare diseases </vt:lpstr>
      <vt:lpstr>Rare diseases </vt:lpstr>
      <vt:lpstr>Rare diseases </vt:lpstr>
      <vt:lpstr>European Reference Networks</vt:lpstr>
      <vt:lpstr>European Reference Networks</vt:lpstr>
      <vt:lpstr>Présentation PowerPoint</vt:lpstr>
      <vt:lpstr>Présentation PowerPoint</vt:lpstr>
      <vt:lpstr>Présentation PowerPoint</vt:lpstr>
      <vt:lpstr>Présentation PowerPoint</vt:lpstr>
      <vt:lpstr>Digital health</vt:lpstr>
      <vt:lpstr>  Digital health  Joint Action eHealth Governance Initiative (JA-EHGov) Start date: 01/02/2011 / End date: 01/12/2014  </vt:lpstr>
      <vt:lpstr>eHealth / eHAction </vt:lpstr>
      <vt:lpstr>eHealth / eHAction </vt:lpstr>
      <vt:lpstr>Digital health / Future</vt:lpstr>
      <vt:lpstr>ESF+</vt:lpstr>
      <vt:lpstr>Further Information</vt:lpstr>
      <vt:lpstr>Useful links</vt:lpstr>
      <vt:lpstr>Project  Database</vt:lpstr>
      <vt:lpstr>Further Information </vt:lpstr>
      <vt:lpstr>National Focal Points</vt:lpstr>
      <vt:lpstr>  Thank you for  your attention! </vt:lpstr>
    </vt:vector>
  </TitlesOfParts>
  <Company>European Commission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HASSOUNE DE MAXIMY Alice (CHAFEA)</dc:creator>
  <cp:lastModifiedBy>Marc</cp:lastModifiedBy>
  <cp:revision>224</cp:revision>
  <dcterms:created xsi:type="dcterms:W3CDTF">2017-05-31T09:47:27Z</dcterms:created>
  <dcterms:modified xsi:type="dcterms:W3CDTF">2019-10-18T07:58:18Z</dcterms:modified>
</cp:coreProperties>
</file>